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0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2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3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4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5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6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7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8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9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9" r:id="rId2"/>
    <p:sldId id="347" r:id="rId3"/>
    <p:sldId id="364" r:id="rId4"/>
    <p:sldId id="376" r:id="rId5"/>
    <p:sldId id="367" r:id="rId6"/>
    <p:sldId id="390" r:id="rId7"/>
    <p:sldId id="389" r:id="rId8"/>
    <p:sldId id="377" r:id="rId9"/>
    <p:sldId id="378" r:id="rId10"/>
    <p:sldId id="379" r:id="rId11"/>
    <p:sldId id="405" r:id="rId12"/>
    <p:sldId id="383" r:id="rId13"/>
    <p:sldId id="387" r:id="rId14"/>
    <p:sldId id="384" r:id="rId15"/>
    <p:sldId id="406" r:id="rId16"/>
    <p:sldId id="385" r:id="rId17"/>
    <p:sldId id="421" r:id="rId18"/>
    <p:sldId id="418" r:id="rId19"/>
    <p:sldId id="419" r:id="rId20"/>
    <p:sldId id="368" r:id="rId21"/>
  </p:sldIdLst>
  <p:sldSz cx="12192000" cy="6858000"/>
  <p:notesSz cx="6858000" cy="9144000"/>
  <p:embeddedFontLst>
    <p:embeddedFont>
      <p:font typeface="游ゴシック" panose="020B0400000000000000" pitchFamily="34" charset="-128"/>
      <p:regular r:id="rId23"/>
      <p:bold r:id="rId24"/>
    </p:embeddedFont>
  </p:embeddedFontLst>
  <p:custDataLst>
    <p:tags r:id="rId2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01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536" userDrawn="1">
          <p15:clr>
            <a:srgbClr val="A4A3A4"/>
          </p15:clr>
        </p15:guide>
        <p15:guide id="4" orient="horz" pos="345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ohiko Mukai" initials="TM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7BFDA"/>
    <a:srgbClr val="9CFF38"/>
    <a:srgbClr val="FFD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46"/>
    <p:restoredTop sz="85420" autoAdjust="0"/>
  </p:normalViewPr>
  <p:slideViewPr>
    <p:cSldViewPr snapToGrid="0" showGuides="1">
      <p:cViewPr varScale="1">
        <p:scale>
          <a:sx n="80" d="100"/>
          <a:sy n="80" d="100"/>
        </p:scale>
        <p:origin x="1160" y="192"/>
      </p:cViewPr>
      <p:guideLst>
        <p:guide orient="horz" pos="1501"/>
        <p:guide pos="302"/>
        <p:guide pos="7536"/>
        <p:guide orient="horz" pos="34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向井　智彦" userId="aae9aafc-3156-4433-8f71-50cbb701cd5a" providerId="ADAL" clId="{05AE2B44-060F-6747-9992-1FA82C24A3F9}"/>
    <pc:docChg chg="custSel modSld">
      <pc:chgData name="向井　智彦" userId="aae9aafc-3156-4433-8f71-50cbb701cd5a" providerId="ADAL" clId="{05AE2B44-060F-6747-9992-1FA82C24A3F9}" dt="2024-01-30T12:10:21.734" v="18" actId="1038"/>
      <pc:docMkLst>
        <pc:docMk/>
      </pc:docMkLst>
      <pc:sldChg chg="delSp modSp mod">
        <pc:chgData name="向井　智彦" userId="aae9aafc-3156-4433-8f71-50cbb701cd5a" providerId="ADAL" clId="{05AE2B44-060F-6747-9992-1FA82C24A3F9}" dt="2024-01-30T12:10:21.734" v="18" actId="1038"/>
        <pc:sldMkLst>
          <pc:docMk/>
          <pc:sldMk cId="0" sldId="421"/>
        </pc:sldMkLst>
        <pc:spChg chg="del">
          <ac:chgData name="向井　智彦" userId="aae9aafc-3156-4433-8f71-50cbb701cd5a" providerId="ADAL" clId="{05AE2B44-060F-6747-9992-1FA82C24A3F9}" dt="2024-01-30T12:10:06.752" v="0" actId="478"/>
          <ac:spMkLst>
            <pc:docMk/>
            <pc:sldMk cId="0" sldId="421"/>
            <ac:spMk id="5" creationId="{00000000-0000-0000-0000-000000000000}"/>
          </ac:spMkLst>
        </pc:spChg>
        <pc:spChg chg="mod">
          <ac:chgData name="向井　智彦" userId="aae9aafc-3156-4433-8f71-50cbb701cd5a" providerId="ADAL" clId="{05AE2B44-060F-6747-9992-1FA82C24A3F9}" dt="2024-01-30T12:10:21.734" v="18" actId="1038"/>
          <ac:spMkLst>
            <pc:docMk/>
            <pc:sldMk cId="0" sldId="421"/>
            <ac:spMk id="7" creationId="{00000000-0000-0000-0000-000000000000}"/>
          </ac:spMkLst>
        </pc:spChg>
        <pc:spChg chg="mod">
          <ac:chgData name="向井　智彦" userId="aae9aafc-3156-4433-8f71-50cbb701cd5a" providerId="ADAL" clId="{05AE2B44-060F-6747-9992-1FA82C24A3F9}" dt="2024-01-30T12:10:18.998" v="10" actId="1038"/>
          <ac:spMkLst>
            <pc:docMk/>
            <pc:sldMk cId="0" sldId="421"/>
            <ac:spMk id="19" creationId="{00000000-0000-0000-0000-000000000000}"/>
          </ac:spMkLst>
        </pc:spChg>
        <pc:picChg chg="mod">
          <ac:chgData name="向井　智彦" userId="aae9aafc-3156-4433-8f71-50cbb701cd5a" providerId="ADAL" clId="{05AE2B44-060F-6747-9992-1FA82C24A3F9}" dt="2024-01-30T12:10:15.819" v="3" actId="1037"/>
          <ac:picMkLst>
            <pc:docMk/>
            <pc:sldMk cId="0" sldId="421"/>
            <ac:picMk id="2" creationId="{00000000-0000-0000-0000-000000000000}"/>
          </ac:picMkLst>
        </pc:picChg>
        <pc:picChg chg="mod">
          <ac:chgData name="向井　智彦" userId="aae9aafc-3156-4433-8f71-50cbb701cd5a" providerId="ADAL" clId="{05AE2B44-060F-6747-9992-1FA82C24A3F9}" dt="2024-01-30T12:10:15.819" v="3" actId="1037"/>
          <ac:picMkLst>
            <pc:docMk/>
            <pc:sldMk cId="0" sldId="421"/>
            <ac:picMk id="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2C786-E84A-4E6E-9467-52DEE9A1D4BD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D9AC6-F5E4-4394-9DC5-03FF3A1EE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dirty="0"/>
              <a:t>ソフトウェアデザインスタジオのトウウゴウです。</a:t>
            </a:r>
            <a:r>
              <a:rPr lang="ja-JP" altLang="en-US" b="1" dirty="0">
                <a:sym typeface="+mn-ea"/>
              </a:rPr>
              <a:t>教師なしニューラルネットワークによる人間の顔アニメーションの転写</a:t>
            </a:r>
            <a:r>
              <a:rPr lang="ja-JP" altLang="en-US" sz="1200" dirty="0"/>
              <a:t>の題に対して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ja-JP" altLang="en-US" sz="1200" dirty="0"/>
              <a:t>発表させて</a:t>
            </a:r>
            <a:r>
              <a:rPr lang="ja-JP" altLang="en-US" sz="1200"/>
              <a:t>いただきます。この画像のように、</a:t>
            </a:r>
            <a:r>
              <a:rPr lang="ja-JP" altLang="en-US">
                <a:sym typeface="+mn-ea"/>
              </a:rPr>
              <a:t>あるキャラクタの表情を別のキャラクタに自動的にコピーするような技術を開発しました</a:t>
            </a:r>
            <a:endParaRPr lang="en-US" altLang="ja-JP" sz="1200" dirty="0"/>
          </a:p>
          <a:p>
            <a:r>
              <a:rPr lang="ja-JP" altLang="en-US" sz="1200"/>
              <a:t>（せっかく図を載せているので、最初に研究成果について簡単に説明するとよいでしょう。「あるキャラクタの表情を別のキャラクタに自動的にコピーするような技術を開発しました」など）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D9AC6-F5E4-4394-9DC5-03FF3A1EEF83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1200" dirty="0">
                <a:solidFill>
                  <a:srgbClr val="000000"/>
                </a:solidFill>
                <a:latin typeface="+mn-ea"/>
                <a:ea typeface="+mn-ea"/>
              </a:rPr>
              <a:t>本研究提案するネットワークの損失関数には、三つの要素があります。まず、</a:t>
            </a:r>
            <a:r>
              <a:rPr lang="ja-JP" altLang="zh-CN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再建損失は</a:t>
            </a:r>
            <a:r>
              <a:rPr lang="ja-JP" altLang="en-US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一般的な</a:t>
            </a:r>
            <a:r>
              <a:rPr lang="en-US" altLang="ja-JP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Autoencoder</a:t>
            </a:r>
            <a:r>
              <a:rPr lang="ja-JP" altLang="en-US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の標準損失</a:t>
            </a:r>
            <a:r>
              <a:rPr lang="ja-JP" altLang="zh-CN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です。</a:t>
            </a:r>
            <a:r>
              <a:rPr lang="ja-JP" altLang="en-US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生成器の</a:t>
            </a:r>
            <a:r>
              <a:rPr lang="zh-CN" altLang="en-US" sz="1200" b="1" dirty="0">
                <a:latin typeface="+mn-ea"/>
                <a:ea typeface="+mn-ea"/>
              </a:rPr>
              <a:t>同じ顔形状を再現する能力</a:t>
            </a:r>
            <a:r>
              <a:rPr lang="ja-JP" altLang="zh-CN" sz="1200" b="1" dirty="0">
                <a:latin typeface="+mn-ea"/>
                <a:ea typeface="+mn-ea"/>
              </a:rPr>
              <a:t>を</a:t>
            </a:r>
            <a:r>
              <a:rPr lang="zh-CN" altLang="en-US" sz="1200" b="1" dirty="0">
                <a:latin typeface="+mn-ea"/>
                <a:ea typeface="+mn-ea"/>
                <a:sym typeface="+mn-ea"/>
              </a:rPr>
              <a:t>保証</a:t>
            </a:r>
            <a:r>
              <a:rPr lang="ja-JP" altLang="zh-CN" b="1" dirty="0">
                <a:latin typeface="+mn-ea"/>
                <a:ea typeface="+mn-ea"/>
                <a:sym typeface="+mn-ea"/>
              </a:rPr>
              <a:t>します。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914B-AA0B-4290-BE3E-A2451CF1B0C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dirty="0">
                <a:solidFill>
                  <a:srgbClr val="000000"/>
                </a:solidFill>
                <a:latin typeface="+mn-ea"/>
                <a:ea typeface="+mn-ea"/>
              </a:rPr>
              <a:t>そして、</a:t>
            </a:r>
            <a:r>
              <a:rPr lang="ja-JP" altLang="zh-CN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循環一貫性喪失は</a:t>
            </a:r>
            <a:r>
              <a:rPr lang="zh-CN" altLang="en-US" b="1" dirty="0">
                <a:latin typeface="+mn-ea"/>
                <a:ea typeface="+mn-ea"/>
                <a:sym typeface="+mn-ea"/>
              </a:rPr>
              <a:t>ネットワーク</a:t>
            </a:r>
            <a:r>
              <a:rPr lang="ja-JP" altLang="zh-CN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生成器</a:t>
            </a:r>
            <a:r>
              <a:rPr lang="zh-CN" altLang="en-US" b="1" dirty="0">
                <a:latin typeface="+mn-ea"/>
                <a:ea typeface="+mn-ea"/>
                <a:sym typeface="+mn-ea"/>
              </a:rPr>
              <a:t>の</a:t>
            </a:r>
            <a:r>
              <a:rPr lang="ja-JP" altLang="en-US" sz="1200" b="1" dirty="0">
                <a:latin typeface="+mn-ea"/>
                <a:ea typeface="+mn-ea"/>
              </a:rPr>
              <a:t>モデル間のリターゲット性能を保証します。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zh-CN" b="1" dirty="0">
              <a:latin typeface="游ゴシック" panose="020B0400000000000000" pitchFamily="50" charset="-128"/>
              <a:cs typeface="游ゴシック" panose="020B0400000000000000" pitchFamily="50" charset="-128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914B-AA0B-4290-BE3E-A2451CF1B0C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dirty="0">
                <a:solidFill>
                  <a:srgbClr val="000000"/>
                </a:solidFill>
                <a:latin typeface="+mn-ea"/>
                <a:ea typeface="+mn-ea"/>
                <a:sym typeface="+mn-ea"/>
              </a:rPr>
              <a:t>最後に、</a:t>
            </a:r>
            <a:r>
              <a:rPr lang="ja-JP" altLang="zh-CN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敵対的損失</a:t>
            </a:r>
            <a:r>
              <a:rPr lang="ja-JP" altLang="en-US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は一般的な</a:t>
            </a:r>
            <a:r>
              <a:rPr lang="en-US" altLang="ja-JP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GAN</a:t>
            </a:r>
            <a:r>
              <a:rPr lang="ja-JP" altLang="en-US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の標準損失です</a:t>
            </a:r>
            <a:r>
              <a:rPr lang="ja-JP" altLang="zh-CN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。</a:t>
            </a:r>
            <a:r>
              <a:rPr lang="ja-JP" altLang="en-US" sz="1200" b="1" dirty="0">
                <a:latin typeface="+mn-ea"/>
                <a:ea typeface="+mn-ea"/>
                <a:sym typeface="+mn-ea"/>
              </a:rPr>
              <a:t>生成器の</a:t>
            </a:r>
            <a:r>
              <a:rPr lang="ja-JP" altLang="zh-CN" sz="1200" b="1" dirty="0">
                <a:latin typeface="+mn-ea"/>
                <a:ea typeface="+mn-ea"/>
                <a:sym typeface="+mn-ea"/>
              </a:rPr>
              <a:t>生成結果の品質自動判定の確信度を高める</a:t>
            </a:r>
            <a:r>
              <a:rPr lang="ja-JP" altLang="en-US" sz="1200" b="1" dirty="0">
                <a:latin typeface="+mn-ea"/>
                <a:ea typeface="+mn-ea"/>
                <a:sym typeface="+mn-ea"/>
              </a:rPr>
              <a:t>役割を担当します。</a:t>
            </a:r>
            <a:endParaRPr lang="ja-JP" altLang="zh-CN" b="1" dirty="0">
              <a:latin typeface="+mn-ea"/>
              <a:ea typeface="+mn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914B-AA0B-4290-BE3E-A2451CF1B0C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ネットワークは二つの生成器と二つの識別器に構成されます。</a:t>
            </a:r>
            <a:endParaRPr lang="en-US" altLang="ja-JP" sz="1200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そして、生成器はエンコードとデコーダーに構成されます。</a:t>
            </a:r>
            <a:endParaRPr lang="en-US" altLang="ja-JP" sz="1200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生成器と識別器はグラフ</a:t>
            </a:r>
            <a:r>
              <a:rPr lang="en-US" altLang="ja-JP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Pooling</a:t>
            </a:r>
            <a:r>
              <a:rPr lang="ja-JP" altLang="en-US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と</a:t>
            </a:r>
            <a:r>
              <a:rPr lang="en-US" altLang="ja-JP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Unpooling</a:t>
            </a:r>
            <a:r>
              <a:rPr lang="ja-JP" altLang="en-US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の中間層を含めています。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914B-AA0B-4290-BE3E-A2451CF1B0C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ja-JP" altLang="en-US" sz="1200" b="1" kern="1200">
                <a:solidFill>
                  <a:schemeClr val="tx1"/>
                </a:solidFill>
                <a:latin typeface="+mn-ea"/>
                <a:ea typeface="+mn-ea"/>
                <a:cs typeface="+mn-cs"/>
                <a:sym typeface="+mn-ea"/>
              </a:rPr>
              <a:t>本研究は</a:t>
            </a:r>
            <a:r>
              <a:rPr kumimoji="1" lang="en-US" altLang="ja-JP" sz="1200" b="1" kern="1200">
                <a:solidFill>
                  <a:schemeClr val="tx1"/>
                </a:solidFill>
                <a:latin typeface="+mn-ea"/>
                <a:ea typeface="+mn-ea"/>
                <a:cs typeface="+mn-cs"/>
                <a:sym typeface="+mn-ea"/>
              </a:rPr>
              <a:t>Multiface</a:t>
            </a:r>
            <a:r>
              <a:rPr kumimoji="1" lang="ja-JP" altLang="en-US" sz="1200" b="1" kern="1200">
                <a:solidFill>
                  <a:schemeClr val="tx1"/>
                </a:solidFill>
                <a:latin typeface="+mn-ea"/>
                <a:ea typeface="+mn-ea"/>
                <a:cs typeface="+mn-cs"/>
                <a:sym typeface="+mn-ea"/>
              </a:rPr>
              <a:t>データセット</a:t>
            </a:r>
            <a:r>
              <a:rPr kumimoji="1" lang="en-US" altLang="ja-JP" sz="1200" b="1" kern="1200">
                <a:solidFill>
                  <a:schemeClr val="tx1"/>
                </a:solidFill>
                <a:latin typeface="+mn-ea"/>
                <a:ea typeface="+mn-ea"/>
                <a:cs typeface="+mn-cs"/>
                <a:sym typeface="+mn-ea"/>
              </a:rPr>
              <a:t>[Wuu et al. 2022]</a:t>
            </a:r>
            <a:r>
              <a:rPr kumimoji="1" lang="ja-JP" altLang="en-US" sz="1200" b="1" kern="1200">
                <a:solidFill>
                  <a:schemeClr val="tx1"/>
                </a:solidFill>
                <a:latin typeface="+mn-ea"/>
                <a:ea typeface="+mn-ea"/>
                <a:cs typeface="+mn-cs"/>
                <a:sym typeface="+mn-ea"/>
              </a:rPr>
              <a:t>を用いて実験を行います。左キャラクターの頂点数は3264です。右キャラクターの頂点数は3165です。二つのキャラクターのアニメーションデータセットサイズは</a:t>
            </a:r>
            <a:r>
              <a:rPr kumimoji="1" lang="en-US" altLang="ja-JP" sz="1200" b="1" kern="1200">
                <a:solidFill>
                  <a:schemeClr val="tx1"/>
                </a:solidFill>
                <a:latin typeface="+mn-ea"/>
                <a:ea typeface="+mn-ea"/>
                <a:cs typeface="+mn-cs"/>
                <a:sym typeface="+mn-ea"/>
              </a:rPr>
              <a:t>3840</a:t>
            </a:r>
            <a:r>
              <a:rPr kumimoji="1" lang="ja-JP" altLang="en-US" sz="1200" b="1" kern="1200">
                <a:solidFill>
                  <a:schemeClr val="tx1"/>
                </a:solidFill>
                <a:latin typeface="+mn-ea"/>
                <a:ea typeface="+mn-ea"/>
                <a:cs typeface="+mn-cs"/>
                <a:sym typeface="+mn-ea"/>
              </a:rPr>
              <a:t>フレームです。実験環境は</a:t>
            </a:r>
            <a:r>
              <a:rPr lang="en-US" altLang="ja-JP" b="0">
                <a:solidFill>
                  <a:schemeClr val="tx1"/>
                </a:solidFill>
              </a:rPr>
              <a:t>P</a:t>
            </a:r>
            <a:r>
              <a:rPr lang="en-US" altLang="zh-CN" b="0">
                <a:solidFill>
                  <a:schemeClr val="tx1"/>
                </a:solidFill>
              </a:rPr>
              <a:t>ygeometric</a:t>
            </a:r>
            <a:r>
              <a:rPr kumimoji="1" lang="ja-JP" altLang="en-US" sz="1200" b="1" kern="1200">
                <a:solidFill>
                  <a:schemeClr val="tx1"/>
                </a:solidFill>
                <a:latin typeface="+mn-ea"/>
                <a:ea typeface="+mn-ea"/>
                <a:cs typeface="+mn-cs"/>
                <a:sym typeface="+mn-ea"/>
              </a:rPr>
              <a:t>です。トレーニングは</a:t>
            </a:r>
            <a:r>
              <a:rPr kumimoji="1" lang="en-US" altLang="ja-JP" sz="1200" b="1" kern="1200">
                <a:solidFill>
                  <a:schemeClr val="tx1"/>
                </a:solidFill>
                <a:latin typeface="+mn-ea"/>
                <a:ea typeface="+mn-ea"/>
                <a:cs typeface="+mn-cs"/>
                <a:sym typeface="+mn-ea"/>
              </a:rPr>
              <a:t>1000epoch</a:t>
            </a:r>
            <a:r>
              <a:rPr kumimoji="1" lang="ja-JP" altLang="en-US" sz="1200" b="1" kern="1200">
                <a:solidFill>
                  <a:schemeClr val="tx1"/>
                </a:solidFill>
                <a:latin typeface="+mn-ea"/>
                <a:ea typeface="+mn-ea"/>
                <a:cs typeface="+mn-cs"/>
                <a:sym typeface="+mn-ea"/>
              </a:rPr>
              <a:t>に</a:t>
            </a:r>
            <a:r>
              <a:rPr kumimoji="1" lang="en-US" altLang="ja-JP" sz="1200" b="1" kern="1200">
                <a:solidFill>
                  <a:schemeClr val="tx1"/>
                </a:solidFill>
                <a:latin typeface="+mn-ea"/>
                <a:ea typeface="+mn-ea"/>
                <a:cs typeface="+mn-cs"/>
                <a:sym typeface="+mn-ea"/>
              </a:rPr>
              <a:t>20</a:t>
            </a:r>
            <a:r>
              <a:rPr kumimoji="1" lang="ja-JP" altLang="en-US" sz="1200" b="1" kern="1200">
                <a:solidFill>
                  <a:schemeClr val="tx1"/>
                </a:solidFill>
                <a:latin typeface="+mn-ea"/>
                <a:ea typeface="+mn-ea"/>
                <a:cs typeface="+mn-cs"/>
                <a:sym typeface="+mn-ea"/>
              </a:rPr>
              <a:t>時間がかかります。</a:t>
            </a:r>
            <a:endParaRPr kumimoji="1" lang="en-US" altLang="ja-JP" sz="1200" b="1" kern="120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914B-AA0B-4290-BE3E-A2451CF1B0C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これはキャラクター</a:t>
            </a:r>
            <a:r>
              <a:rPr lang="en-US" altLang="ja-JP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</a:t>
            </a:r>
            <a:r>
              <a:rPr lang="ja-JP" altLang="en-US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からキャラクター</a:t>
            </a:r>
            <a:r>
              <a:rPr lang="en-US" altLang="ja-JP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B</a:t>
            </a:r>
            <a:r>
              <a:rPr lang="ja-JP" altLang="en-US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への転写結果です。上の画像はいろんなソースアニメーションです。中の画像は転写結果です。下の画像は評価のための参考</a:t>
            </a:r>
            <a:r>
              <a:rPr lang="en-US" altLang="zh-CN" sz="1200" dirty="0" err="1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GroundTruth</a:t>
            </a:r>
            <a:r>
              <a:rPr lang="ja-JP" altLang="en-US" sz="120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です。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ja-JP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左から一番目の画像が</a:t>
            </a:r>
            <a:r>
              <a:rPr lang="en-US" altLang="zh-CN" sz="1200" dirty="0">
                <a:solidFill>
                  <a:srgbClr val="000000"/>
                </a:solidFill>
                <a:latin typeface="游ゴシック" panose="020B0400000000000000" pitchFamily="50" charset="-128"/>
                <a:ea typeface="SimSun" panose="02010600030101010101" pitchFamily="2" charset="-122"/>
              </a:rPr>
              <a:t>“Oooo”</a:t>
            </a:r>
            <a:r>
              <a:rPr lang="ja-JP" altLang="zh-CN" sz="1200" dirty="0">
                <a:solidFill>
                  <a:srgbClr val="000000"/>
                </a:solidFill>
                <a:latin typeface="游ゴシック" panose="020B0400000000000000" pitchFamily="50" charset="-128"/>
                <a:ea typeface="SimSun" panose="02010600030101010101" pitchFamily="2" charset="-122"/>
              </a:rPr>
              <a:t>を発音する表情です。</a:t>
            </a:r>
            <a:endParaRPr lang="ja-JP" altLang="ja-JP" sz="1200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ja-JP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二番目の画像は笑いの表情です。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ja-JP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三番目の画像は口と鼻を右に移動する表情です。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ja-JP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四番目は口の右側を開く表情です。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ja-JP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五番目は口が開く表情です。</a:t>
            </a:r>
            <a:endParaRPr lang="en-US" altLang="ja-JP" sz="1200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120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（練習時にも言いましたが、発表時には各結果を指差したりしながら、じっくりと結果について説明してください）</a:t>
            </a:r>
            <a:endParaRPr lang="ja-JP" altLang="en-US" sz="1200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914B-AA0B-4290-BE3E-A2451CF1B0C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次はキャラクター</a:t>
            </a:r>
            <a:r>
              <a:rPr lang="en-US" altLang="ja-JP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B</a:t>
            </a:r>
            <a:r>
              <a:rPr lang="ja-JP" altLang="en-US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からキャラクター</a:t>
            </a:r>
            <a:r>
              <a:rPr lang="en-US" altLang="ja-JP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A</a:t>
            </a:r>
            <a:r>
              <a:rPr lang="ja-JP" altLang="en-US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への転写結果です。</a:t>
            </a:r>
            <a:endParaRPr lang="en-US" altLang="ja-JP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1200" b="1" dirty="0">
                <a:sym typeface="+mn-ea"/>
              </a:rPr>
              <a:t>結論として、提案手法は転写アニメーションを生成できます。</a:t>
            </a:r>
            <a:endParaRPr lang="ja-JP" altLang="en-US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ja-JP" sz="1200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914B-AA0B-4290-BE3E-A2451CF1B0C4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次は結果の動画です。</a:t>
            </a:r>
            <a:endParaRPr lang="en-US" altLang="ja-JP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ja-JP" sz="1200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914B-AA0B-4290-BE3E-A2451CF1B0C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dirty="0">
                <a:latin typeface="+mn-ea"/>
                <a:ea typeface="+mn-ea"/>
                <a:sym typeface="+mn-ea"/>
              </a:rPr>
              <a:t>実験結果はいくつの欠点があります。</a:t>
            </a:r>
            <a:endParaRPr lang="ja-JP" altLang="en-US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1200" dirty="0">
                <a:solidFill>
                  <a:srgbClr val="000000"/>
                </a:solidFill>
                <a:latin typeface="+mn-ea"/>
                <a:ea typeface="+mn-ea"/>
              </a:rPr>
              <a:t>まずは</a:t>
            </a:r>
            <a:r>
              <a:rPr lang="ja-JP" altLang="en-US" b="1" dirty="0">
                <a:latin typeface="+mn-ea"/>
                <a:ea typeface="+mn-ea"/>
                <a:sym typeface="+mn-ea"/>
              </a:rPr>
              <a:t>上手くいかないケースがあります。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dirty="0">
                <a:latin typeface="+mn-ea"/>
                <a:ea typeface="+mn-ea"/>
                <a:sym typeface="+mn-ea"/>
              </a:rPr>
              <a:t>そして、結果の</a:t>
            </a:r>
            <a:r>
              <a:rPr lang="zh-CN" altLang="en-US" b="1" dirty="0">
                <a:latin typeface="+mn-ea"/>
                <a:ea typeface="+mn-ea"/>
                <a:sym typeface="+mn-ea"/>
              </a:rPr>
              <a:t>メッシュ</a:t>
            </a:r>
            <a:r>
              <a:rPr lang="ja-JP" altLang="zh-CN" b="1" dirty="0">
                <a:latin typeface="+mn-ea"/>
                <a:ea typeface="+mn-ea"/>
                <a:sym typeface="+mn-ea"/>
              </a:rPr>
              <a:t>には、</a:t>
            </a:r>
            <a:r>
              <a:rPr lang="zh-CN" altLang="en-US" b="1" dirty="0">
                <a:latin typeface="+mn-ea"/>
                <a:ea typeface="+mn-ea"/>
                <a:sym typeface="+mn-ea"/>
              </a:rPr>
              <a:t>頂点が望むように変形しなかった</a:t>
            </a:r>
            <a:r>
              <a:rPr lang="ja-JP" altLang="zh-CN" b="1" dirty="0">
                <a:latin typeface="+mn-ea"/>
                <a:ea typeface="+mn-ea"/>
                <a:sym typeface="+mn-ea"/>
              </a:rPr>
              <a:t>です。</a:t>
            </a:r>
            <a:r>
              <a:rPr lang="ja-JP" altLang="en-US" b="1" dirty="0">
                <a:latin typeface="+mn-ea"/>
                <a:ea typeface="+mn-ea"/>
                <a:sym typeface="+mn-ea"/>
              </a:rPr>
              <a:t>原因を考察して</a:t>
            </a:r>
            <a:r>
              <a:rPr lang="ja-JP" altLang="zh-CN" b="1" dirty="0">
                <a:latin typeface="+mn-ea"/>
                <a:ea typeface="+mn-ea"/>
                <a:sym typeface="+mn-ea"/>
              </a:rPr>
              <a:t>、</a:t>
            </a:r>
            <a:r>
              <a:rPr lang="en-US" altLang="ja-JP" dirty="0" err="1">
                <a:latin typeface="+mn-ea"/>
                <a:ea typeface="+mn-ea"/>
                <a:sym typeface="+mn-ea"/>
              </a:rPr>
              <a:t>Unpooling</a:t>
            </a:r>
            <a:r>
              <a:rPr lang="ja-JP" altLang="en-US" dirty="0">
                <a:latin typeface="+mn-ea"/>
                <a:ea typeface="+mn-ea"/>
                <a:sym typeface="+mn-ea"/>
              </a:rPr>
              <a:t>により</a:t>
            </a:r>
            <a:r>
              <a:rPr lang="ja-JP" altLang="zh-CN" dirty="0">
                <a:latin typeface="+mn-ea"/>
                <a:ea typeface="+mn-ea"/>
                <a:sym typeface="+mn-ea"/>
              </a:rPr>
              <a:t>メッシュが平均化されると思います。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zh-CN" dirty="0">
                <a:latin typeface="+mn-ea"/>
                <a:ea typeface="+mn-ea"/>
              </a:rPr>
              <a:t>最後には、</a:t>
            </a:r>
            <a:r>
              <a:rPr lang="ja-JP" altLang="en-US" b="1" dirty="0">
                <a:latin typeface="+mn-ea"/>
                <a:ea typeface="+mn-ea"/>
                <a:sym typeface="+mn-ea"/>
              </a:rPr>
              <a:t>生成された結果のメッシュが平坦でないところがあります。この現象は</a:t>
            </a:r>
            <a:r>
              <a:rPr lang="en-US" altLang="ja-JP" dirty="0">
                <a:latin typeface="+mn-ea"/>
                <a:ea typeface="+mn-ea"/>
                <a:sym typeface="+mn-ea"/>
              </a:rPr>
              <a:t>Loss</a:t>
            </a:r>
            <a:r>
              <a:rPr lang="zh-CN" altLang="ja-JP" dirty="0">
                <a:latin typeface="+mn-ea"/>
                <a:ea typeface="+mn-ea"/>
                <a:sym typeface="+mn-ea"/>
              </a:rPr>
              <a:t> </a:t>
            </a:r>
            <a:r>
              <a:rPr lang="en-US" altLang="zh-CN" dirty="0">
                <a:latin typeface="+mn-ea"/>
                <a:ea typeface="+mn-ea"/>
                <a:sym typeface="+mn-ea"/>
              </a:rPr>
              <a:t>Function</a:t>
            </a:r>
            <a:r>
              <a:rPr lang="ja-JP" altLang="zh-CN" dirty="0">
                <a:latin typeface="+mn-ea"/>
                <a:ea typeface="+mn-ea"/>
                <a:sym typeface="+mn-ea"/>
              </a:rPr>
              <a:t>に</a:t>
            </a:r>
            <a:r>
              <a:rPr lang="en-US" altLang="ja-JP" dirty="0">
                <a:latin typeface="+mn-ea"/>
                <a:ea typeface="+mn-ea"/>
                <a:sym typeface="+mn-ea"/>
              </a:rPr>
              <a:t>スムーズさ</a:t>
            </a:r>
            <a:r>
              <a:rPr lang="ja-JP" altLang="ja-JP" dirty="0">
                <a:latin typeface="+mn-ea"/>
                <a:ea typeface="+mn-ea"/>
                <a:sym typeface="+mn-ea"/>
              </a:rPr>
              <a:t>の情報を考慮してないのせいと考えられます。</a:t>
            </a:r>
            <a:endParaRPr lang="ja-JP" altLang="en-US" dirty="0">
              <a:latin typeface="+mn-ea"/>
              <a:ea typeface="+mn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914B-AA0B-4290-BE3E-A2451CF1B0C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dirty="0">
                <a:sym typeface="+mn-ea"/>
              </a:rPr>
              <a:t>本研究は</a:t>
            </a:r>
            <a:r>
              <a:rPr lang="en-US" altLang="ja-JP" b="1" dirty="0">
                <a:sym typeface="+mn-ea"/>
              </a:rPr>
              <a:t>GCN</a:t>
            </a:r>
            <a:r>
              <a:rPr lang="ja-JP" altLang="en-US" b="1" dirty="0">
                <a:sym typeface="+mn-ea"/>
              </a:rPr>
              <a:t>と</a:t>
            </a:r>
            <a:r>
              <a:rPr lang="en-US" altLang="ja-JP" b="1" dirty="0">
                <a:sym typeface="+mn-ea"/>
              </a:rPr>
              <a:t>GAN</a:t>
            </a:r>
            <a:r>
              <a:rPr lang="ja-JP" altLang="en-US" b="1" dirty="0">
                <a:sym typeface="+mn-ea"/>
              </a:rPr>
              <a:t>の組み合わせによる教師なしの顔アニメーションの転写を提案しました。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dirty="0">
                <a:sym typeface="+mn-ea"/>
              </a:rPr>
              <a:t>メリットとして、提案手法は構造違う顔モデルの間に転写できます。そして、</a:t>
            </a:r>
            <a:r>
              <a:rPr lang="ja-JP" altLang="zh-CN" b="1" dirty="0">
                <a:sym typeface="+mn-ea"/>
              </a:rPr>
              <a:t>対応がないアニメーションデータをトレーニングできます。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dirty="0">
                <a:sym typeface="+mn-ea"/>
              </a:rPr>
              <a:t>低品質な転写アニメーションを生成できるけど、生成された結果にはまたいくつの欠点があります。</a:t>
            </a:r>
            <a:endParaRPr lang="ja-JP" altLang="zh-CN" b="1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914B-AA0B-4290-BE3E-A2451CF1B0C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b="1" dirty="0" err="1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高品質な</a:t>
            </a:r>
            <a:r>
              <a:rPr lang="ja-JP" altLang="en-US" dirty="0">
                <a:latin typeface="+mn-ea"/>
                <a:ea typeface="+mn-ea"/>
                <a:sym typeface="+mn-ea"/>
              </a:rPr>
              <a:t>フェイシャルアニメーションの活用は、ハイエンドゲーム</a:t>
            </a:r>
            <a:r>
              <a:rPr lang="ja-JP" altLang="en-US">
                <a:latin typeface="+mn-ea"/>
                <a:ea typeface="+mn-ea"/>
                <a:sym typeface="+mn-ea"/>
              </a:rPr>
              <a:t>や映画コンテンツにおいてとても重要です</a:t>
            </a:r>
            <a:r>
              <a:rPr lang="ja-JP" altLang="en-US" dirty="0">
                <a:latin typeface="+mn-ea"/>
                <a:ea typeface="+mn-ea"/>
                <a:sym typeface="+mn-ea"/>
              </a:rPr>
              <a:t>。</a:t>
            </a:r>
            <a:r>
              <a:rPr lang="ja-JP" altLang="en-US">
                <a:latin typeface="+mn-ea"/>
                <a:ea typeface="+mn-ea"/>
                <a:sym typeface="+mn-ea"/>
              </a:rPr>
              <a:t>しかし、リアルな</a:t>
            </a:r>
            <a:r>
              <a:rPr lang="ja-JP" altLang="en-US" sz="1200">
                <a:latin typeface="+mn-ea"/>
                <a:ea typeface="+mn-ea"/>
              </a:rPr>
              <a:t>顔</a:t>
            </a:r>
            <a:r>
              <a:rPr lang="ja-JP" altLang="en-US" sz="1200" dirty="0">
                <a:latin typeface="+mn-ea"/>
                <a:ea typeface="+mn-ea"/>
              </a:rPr>
              <a:t>の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アニメーションの制作には、</a:t>
            </a:r>
            <a:r>
              <a:rPr lang="ja-JP" altLang="en-US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高額なキャプチャ費用</a:t>
            </a:r>
            <a:r>
              <a:rPr kumimoji="1" lang="ja-JP" altLang="en-US" sz="12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が必要です。また、</a:t>
            </a:r>
            <a:r>
              <a:rPr lang="ja-JP" altLang="en-US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アニメーターによる多大な手直し</a:t>
            </a:r>
            <a:r>
              <a:rPr lang="ja-JP" altLang="en-US" b="1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の作業も必要</a:t>
            </a:r>
            <a:r>
              <a:rPr lang="ja-JP" altLang="en-US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です。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ja-JP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そのため、高品質な顔アニメーションを効率的に制作するためのツールが開発されています。</a:t>
            </a:r>
            <a:endParaRPr kumimoji="1" lang="ja-JP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914B-AA0B-4290-BE3E-A2451CF1B0C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ja-JP" sz="1200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914B-AA0B-4290-BE3E-A2451CF1B0C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>
                <a:sym typeface="+mn-ea"/>
              </a:rPr>
              <a:t>その中の１つに、アニメーションの転写があります。これは、ある１つのキャラクタ一</a:t>
            </a:r>
            <a:r>
              <a:rPr lang="ja-JP" altLang="en-US" dirty="0">
                <a:sym typeface="+mn-ea"/>
              </a:rPr>
              <a:t>の顔</a:t>
            </a:r>
            <a:r>
              <a:rPr lang="ja-JP" altLang="en-US">
                <a:sym typeface="+mn-ea"/>
              </a:rPr>
              <a:t>のアニメーションを、別の様々なキャラクタに自動的に適用するための技術です。これを利用することで、１つ</a:t>
            </a:r>
            <a:r>
              <a:rPr lang="ja-JP" altLang="en-US" dirty="0">
                <a:sym typeface="+mn-ea"/>
              </a:rPr>
              <a:t>の顔の動きを作ったら、そのデータを</a:t>
            </a:r>
            <a:r>
              <a:rPr lang="ja-JP" altLang="en-US" b="1" dirty="0">
                <a:sym typeface="+mn-ea"/>
              </a:rPr>
              <a:t>再活用し、</a:t>
            </a:r>
            <a:r>
              <a:rPr lang="ja-JP" altLang="en-US" dirty="0">
                <a:sym typeface="+mn-ea"/>
              </a:rPr>
              <a:t>他のたくさんの顔に応用するによって、アニメーションの</a:t>
            </a:r>
            <a:r>
              <a:rPr lang="ja-JP" altLang="en-US">
                <a:sym typeface="+mn-ea"/>
              </a:rPr>
              <a:t>制作</a:t>
            </a:r>
            <a:r>
              <a:rPr lang="ja-JP" altLang="en-US" sz="1200" b="1"/>
              <a:t>負荷</a:t>
            </a:r>
            <a:r>
              <a:rPr lang="ja-JP" altLang="en-US">
                <a:sym typeface="+mn-ea"/>
              </a:rPr>
              <a:t>を減らせます。</a:t>
            </a:r>
            <a:endParaRPr lang="en-US" altLang="ja-JP" sz="1200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914B-AA0B-4290-BE3E-A2451CF1B0C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1200"/>
              <a:t>そこで本研究では、従来の転写技術が持っている２つの課題の解決に取り組みます。</a:t>
            </a:r>
            <a:endParaRPr lang="en-US" altLang="ja-JP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1200" dirty="0"/>
              <a:t>まずは、</a:t>
            </a:r>
            <a:r>
              <a:rPr lang="ja-JP" altLang="en-US" b="1" dirty="0">
                <a:sym typeface="+mn-ea"/>
              </a:rPr>
              <a:t>構造違う</a:t>
            </a:r>
            <a:r>
              <a:rPr lang="ja-JP" altLang="en-US" b="1">
                <a:sym typeface="+mn-ea"/>
              </a:rPr>
              <a:t>顔モデルを扱えるようにすることです。この方法により、メッシュの頂点数やポリゴン形状が違うキャラクターを扱えるようにします。</a:t>
            </a:r>
            <a:endParaRPr lang="en-US" altLang="ja-JP" b="1" dirty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>
                <a:sym typeface="+mn-ea"/>
              </a:rPr>
              <a:t>そして、</a:t>
            </a:r>
            <a:r>
              <a:rPr lang="ja-JP" altLang="zh-CN" b="1">
                <a:sym typeface="+mn-ea"/>
              </a:rPr>
              <a:t>転写元・先で対応した同じ表情データ</a:t>
            </a:r>
            <a:r>
              <a:rPr lang="ja-JP" altLang="en-US" b="1">
                <a:sym typeface="+mn-ea"/>
              </a:rPr>
              <a:t>を用意しなくてもよいようにすることです。本研究では、キャラクタ間で対応関係がないアニメーションをもちいて、​</a:t>
            </a:r>
            <a:r>
              <a:rPr lang="ja-JP" altLang="en-US" b="1" dirty="0">
                <a:sym typeface="+mn-ea"/>
              </a:rPr>
              <a:t>教師</a:t>
            </a:r>
            <a:r>
              <a:rPr lang="ja-JP" altLang="en-US" b="1">
                <a:sym typeface="+mn-ea"/>
              </a:rPr>
              <a:t>なし</a:t>
            </a:r>
            <a:r>
              <a:rPr lang="ja-JP" altLang="en-US" b="1">
                <a:latin typeface="+mn-ea"/>
                <a:sym typeface="+mn-ea"/>
              </a:rPr>
              <a:t>ニューラルネットワークを</a:t>
            </a:r>
            <a:r>
              <a:rPr lang="ja-JP" altLang="zh-CN" b="1">
                <a:sym typeface="+mn-ea"/>
              </a:rPr>
              <a:t>トレーニング</a:t>
            </a:r>
            <a:r>
              <a:rPr lang="ja-JP" altLang="en-US" b="1">
                <a:sym typeface="+mn-ea"/>
              </a:rPr>
              <a:t>する技術を開発します。</a:t>
            </a:r>
            <a:endParaRPr lang="ja-JP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914B-AA0B-4290-BE3E-A2451CF1B0C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顔アニメーションに関して、</a:t>
            </a:r>
            <a:r>
              <a:rPr b="1" dirty="0" err="1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ニューラルネットを用いる</a:t>
            </a:r>
            <a:r>
              <a:rPr lang="ja-JP" altLang="en-US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研究があります。しかしながら、</a:t>
            </a:r>
            <a:r>
              <a:rPr b="1" dirty="0" err="1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既存手法</a:t>
            </a:r>
            <a:r>
              <a:rPr lang="ja-JP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は</a:t>
            </a:r>
            <a:r>
              <a:rPr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トレーニング用と同じ表情をしているデータ計測が必要</a:t>
            </a:r>
            <a:r>
              <a:rPr lang="ja-JP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です。そのため</a:t>
            </a:r>
            <a:r>
              <a:rPr lang="ja-JP" altLang="en-US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の</a:t>
            </a:r>
            <a:r>
              <a:rPr lang="ja-JP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制作</a:t>
            </a:r>
            <a:r>
              <a:rPr b="1" dirty="0" err="1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手間と費用が増大</a:t>
            </a:r>
            <a:r>
              <a:rPr lang="ja-JP" altLang="en-US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です</a:t>
            </a:r>
            <a:r>
              <a:rPr lang="ja-JP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。</a:t>
            </a:r>
            <a:r>
              <a:rPr lang="ja-JP" altLang="en-US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近年には、</a:t>
            </a:r>
            <a:r>
              <a:rPr lang="en-US" altLang="ja-JP" dirty="0">
                <a:latin typeface="+mn-ea"/>
                <a:ea typeface="+mn-ea"/>
                <a:sym typeface="+mn-ea"/>
              </a:rPr>
              <a:t>Skeleton-aware network</a:t>
            </a:r>
            <a:r>
              <a:rPr lang="ja-JP" altLang="en-US" dirty="0">
                <a:latin typeface="+mn-ea"/>
                <a:ea typeface="+mn-ea"/>
                <a:sym typeface="+mn-ea"/>
              </a:rPr>
              <a:t>という</a:t>
            </a:r>
            <a:r>
              <a:rPr b="1" dirty="0" err="1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骨格構造が違うキャラクタ間での全身アニメーションのリターゲティング手法</a:t>
            </a:r>
            <a:r>
              <a:rPr lang="ja-JP" altLang="en-US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が提案されました。その手法のネットワーク構造と損失関数を参考して、</a:t>
            </a:r>
            <a:r>
              <a:rPr lang="ja-JP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本研究に応用します。</a:t>
            </a:r>
            <a:endParaRPr b="1" dirty="0">
              <a:latin typeface="+mn-ea"/>
              <a:ea typeface="+mn-ea"/>
              <a:cs typeface="游ゴシック" panose="020B0400000000000000" pitchFamily="50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b="1" dirty="0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b="1" dirty="0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b="1" dirty="0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914B-AA0B-4290-BE3E-A2451CF1B0C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1200" dirty="0">
                <a:latin typeface="+mn-ea"/>
                <a:ea typeface="+mn-ea"/>
              </a:rPr>
              <a:t>本研究が提案した</a:t>
            </a:r>
            <a:r>
              <a:rPr lang="ja-JP" altLang="en-US" b="1" dirty="0">
                <a:latin typeface="+mn-ea"/>
                <a:ea typeface="+mn-ea"/>
                <a:sym typeface="+mn-ea"/>
              </a:rPr>
              <a:t>ニューラルネットワークは</a:t>
            </a:r>
            <a:r>
              <a:rPr b="1" dirty="0" err="1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AutoencoderとGAN</a:t>
            </a:r>
            <a:r>
              <a:rPr lang="ja-JP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の</a:t>
            </a:r>
            <a:r>
              <a:rPr b="1" dirty="0" err="1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組み合わせ</a:t>
            </a:r>
            <a:r>
              <a:rPr lang="ja-JP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です。</a:t>
            </a:r>
            <a:r>
              <a:rPr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Autoencoder</a:t>
            </a:r>
            <a:r>
              <a:rPr lang="ja-JP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を</a:t>
            </a:r>
            <a:r>
              <a:rPr lang="en-US" altLang="ja-JP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GAN</a:t>
            </a:r>
            <a:r>
              <a:rPr lang="ja-JP" altLang="en-US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の生成器として、転写結果アニメーションを生成します。そして、識別器は生成結果が</a:t>
            </a:r>
            <a:r>
              <a:rPr lang="ja-JP" altLang="en-US" b="1" i="0" u="none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本物かどうか見破る</a:t>
            </a:r>
            <a:r>
              <a:rPr lang="ja-JP" altLang="en-US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役割を持ちます。本発表はソースモデルキャラクター</a:t>
            </a:r>
            <a:r>
              <a:rPr lang="en-US" altLang="ja-JP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A</a:t>
            </a:r>
            <a:r>
              <a:rPr lang="ja-JP" altLang="en-US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からターゲットモデルキャラクター</a:t>
            </a:r>
            <a:r>
              <a:rPr lang="en-US" altLang="ja-JP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B</a:t>
            </a:r>
            <a:r>
              <a:rPr lang="ja-JP" altLang="en-US" b="1" dirty="0">
                <a:latin typeface="+mn-ea"/>
                <a:ea typeface="+mn-ea"/>
                <a:cs typeface="游ゴシック" panose="020B0400000000000000" pitchFamily="50" charset="-128"/>
                <a:sym typeface="+mn-ea"/>
              </a:rPr>
              <a:t>への転写を説明します。</a:t>
            </a:r>
            <a:endParaRPr b="1" dirty="0">
              <a:latin typeface="+mn-ea"/>
              <a:ea typeface="+mn-ea"/>
              <a:cs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dirty="0">
              <a:latin typeface="+mn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914B-AA0B-4290-BE3E-A2451CF1B0C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ja-JP" altLang="en-US" sz="1200" b="1" kern="1200">
                <a:solidFill>
                  <a:schemeClr val="tx1"/>
                </a:solidFill>
                <a:latin typeface="+mn-ea"/>
                <a:ea typeface="+mn-ea"/>
                <a:cs typeface="+mn-cs"/>
                <a:sym typeface="+mn-ea"/>
              </a:rPr>
              <a:t>顔モデルの構造が違うキャラクタを扱えるようにするために、本研究では少数のランドマークを定義します。（これは顔のモーションキャプチャのために使われるマーカー位置を参考に定めました　？）　そして、ランドマークを用いた</a:t>
            </a:r>
            <a:r>
              <a:rPr kumimoji="1" lang="en-US" altLang="ja-JP" sz="12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+mn-ea"/>
              </a:rPr>
              <a:t>Graph Pooling</a:t>
            </a:r>
            <a:r>
              <a:rPr kumimoji="1" lang="ja-JP" altLang="en-US" sz="1200" b="1" kern="1200">
                <a:solidFill>
                  <a:schemeClr val="tx1"/>
                </a:solidFill>
                <a:latin typeface="+mn-ea"/>
                <a:ea typeface="+mn-ea"/>
                <a:cs typeface="+mn-cs"/>
                <a:sym typeface="+mn-ea"/>
              </a:rPr>
              <a:t>を行うことで、二つ</a:t>
            </a:r>
            <a:r>
              <a:rPr kumimoji="1" lang="ja-JP" altLang="en-US" sz="12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+mn-ea"/>
              </a:rPr>
              <a:t>の顔モデルの隣接頂点を</a:t>
            </a:r>
            <a:r>
              <a:rPr kumimoji="1" lang="ja-JP" altLang="zh-CN" sz="12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共通の</a:t>
            </a:r>
            <a:r>
              <a:rPr kumimoji="1" lang="ja-JP" altLang="en-US" sz="12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+mn-ea"/>
              </a:rPr>
              <a:t>ランドマーク頂点に合併するして、</a:t>
            </a:r>
            <a:r>
              <a:rPr kumimoji="1" lang="ja-JP" altLang="zh-CN" sz="12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構造が違うモデルを簡略化</a:t>
            </a:r>
            <a:r>
              <a:rPr kumimoji="1" lang="ja-JP" altLang="en-US" sz="12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可能になります</a:t>
            </a:r>
            <a:r>
              <a:rPr kumimoji="1" lang="ja-JP" altLang="zh-CN" sz="12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+mn-ea"/>
              </a:rPr>
              <a:t>。</a:t>
            </a:r>
            <a:endParaRPr kumimoji="1" lang="en-US" altLang="ja-JP" sz="1200" b="1" kern="1200" dirty="0">
              <a:solidFill>
                <a:schemeClr val="tx1"/>
              </a:solidFill>
              <a:latin typeface="+mn-ea"/>
              <a:ea typeface="+mn-ea"/>
              <a:cs typeface="+mn-cs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zh-CN" sz="12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+mn-ea"/>
              </a:rPr>
              <a:t>これによって、</a:t>
            </a:r>
            <a:r>
              <a:rPr kumimoji="1" lang="ja-JP" altLang="zh-CN" sz="12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同じ構造を用いて転写を実現</a:t>
            </a:r>
            <a:r>
              <a:rPr kumimoji="1" lang="ja-JP" altLang="en-US" sz="12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できます。</a:t>
            </a:r>
            <a:endParaRPr kumimoji="1" lang="ja-JP" altLang="zh-CN" sz="1200" b="1" kern="1200" dirty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914B-AA0B-4290-BE3E-A2451CF1B0C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トレーニングの段階に、ソースアニメーションはエンコーダー</a:t>
            </a:r>
            <a:r>
              <a:rPr lang="en-US" altLang="ja-JP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</a:t>
            </a:r>
            <a:r>
              <a:rPr lang="ja-JP" altLang="en-US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にエンコーダーされて、</a:t>
            </a:r>
            <a:r>
              <a:rPr lang="en-US" altLang="ja-JP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Lantentcode</a:t>
            </a:r>
            <a:r>
              <a:rPr lang="ja-JP" altLang="en-US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に変換しました。</a:t>
            </a:r>
            <a:r>
              <a:rPr lang="en-US" altLang="ja-JP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LatentCode</a:t>
            </a:r>
            <a:r>
              <a:rPr lang="ja-JP" altLang="en-US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は</a:t>
            </a:r>
            <a:r>
              <a:rPr lang="en-US" altLang="ja-JP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ⅮA</a:t>
            </a:r>
            <a:r>
              <a:rPr lang="ja-JP" altLang="en-US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によって再建されます。そして、この</a:t>
            </a:r>
            <a:r>
              <a:rPr lang="en-US" altLang="ja-JP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LatentCode</a:t>
            </a:r>
            <a:r>
              <a:rPr lang="ja-JP" altLang="en-US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はデコーダー</a:t>
            </a:r>
            <a:r>
              <a:rPr lang="en-US" altLang="ja-JP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DB</a:t>
            </a:r>
            <a:r>
              <a:rPr lang="ja-JP" altLang="en-US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、</a:t>
            </a:r>
            <a:r>
              <a:rPr lang="en-US" altLang="ja-JP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EB</a:t>
            </a:r>
            <a:r>
              <a:rPr lang="ja-JP" altLang="en-US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、</a:t>
            </a:r>
            <a:r>
              <a:rPr lang="en-US" altLang="ja-JP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ⅮA</a:t>
            </a:r>
            <a:r>
              <a:rPr lang="ja-JP" altLang="en-US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の順番に入力して、最後の結果を計算します。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914B-AA0B-4290-BE3E-A2451CF1B0C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テーストの段階に、ソースアニメーションは</a:t>
            </a:r>
            <a:r>
              <a:rPr lang="en-US" altLang="ja-JP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EA</a:t>
            </a:r>
            <a:r>
              <a:rPr lang="ja-JP" altLang="en-US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、</a:t>
            </a:r>
            <a:r>
              <a:rPr lang="en-US" altLang="ja-JP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DB</a:t>
            </a:r>
            <a:r>
              <a:rPr lang="ja-JP" altLang="en-US" sz="120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を通して、最後の転写結果を計算します。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6914B-AA0B-4290-BE3E-A2451CF1B0C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VC+VCC 2022 Poster Session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89D30-E2D7-4966-B746-8DDA2247ED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VC+VCC 2022 Poster Session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89D30-E2D7-4966-B746-8DDA2247ED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VC+VCC 2022 Poster Session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89D30-E2D7-4966-B746-8DDA2247ED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804" y="365125"/>
            <a:ext cx="11525122" cy="61678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03" y="1135329"/>
            <a:ext cx="11525121" cy="529615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1971"/>
            <a:ext cx="4114800" cy="228600"/>
          </a:xfrm>
        </p:spPr>
        <p:txBody>
          <a:bodyPr/>
          <a:lstStyle/>
          <a:p>
            <a:r>
              <a:rPr kumimoji="1" lang="en-US" altLang="ja-JP" dirty="0"/>
              <a:t>VC+VCC 2022 Poster Session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VC+VCC 2022 Poster Session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89D30-E2D7-4966-B746-8DDA2247ED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VC+VCC 2022 Poster Session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89D30-E2D7-4966-B746-8DDA2247ED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VC+VCC 2022 Poster Session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89D30-E2D7-4966-B746-8DDA2247ED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VC+VCC 2022 Poster Session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89D30-E2D7-4966-B746-8DDA2247ED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VC+VCC 2022 Poster Session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89D30-E2D7-4966-B746-8DDA2247ED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VC+VCC 2022 Poster Session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89D30-E2D7-4966-B746-8DDA2247ED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VC+VCC 2022 Poster Session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89D30-E2D7-4966-B746-8DDA2247ED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8.xml"/><Relationship Id="rId7" Type="http://schemas.openxmlformats.org/officeDocument/2006/relationships/image" Target="../media/image18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9.xm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3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22.png"/><Relationship Id="rId5" Type="http://schemas.openxmlformats.org/officeDocument/2006/relationships/tags" Target="../tags/tag34.xml"/><Relationship Id="rId10" Type="http://schemas.openxmlformats.org/officeDocument/2006/relationships/image" Target="../media/image21.png"/><Relationship Id="rId4" Type="http://schemas.openxmlformats.org/officeDocument/2006/relationships/tags" Target="../tags/tag33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8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0.xml"/><Relationship Id="rId10" Type="http://schemas.openxmlformats.org/officeDocument/2006/relationships/image" Target="../media/image24.png"/><Relationship Id="rId4" Type="http://schemas.openxmlformats.org/officeDocument/2006/relationships/tags" Target="../tags/tag39.xml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3.xml"/><Relationship Id="rId7" Type="http://schemas.openxmlformats.org/officeDocument/2006/relationships/image" Target="../media/image25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4.xml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10" Type="http://schemas.openxmlformats.org/officeDocument/2006/relationships/image" Target="../media/image11.png"/><Relationship Id="rId4" Type="http://schemas.openxmlformats.org/officeDocument/2006/relationships/tags" Target="../tags/tag48.xml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56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video" Target="../media/media2.mp4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image" Target="../media/image33.png"/><Relationship Id="rId2" Type="http://schemas.openxmlformats.org/officeDocument/2006/relationships/tags" Target="../tags/tag62.xml"/><Relationship Id="rId16" Type="http://schemas.openxmlformats.org/officeDocument/2006/relationships/image" Target="../media/image32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5" Type="http://schemas.openxmlformats.org/officeDocument/2006/relationships/image" Target="../media/image31.png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10" Type="http://schemas.openxmlformats.org/officeDocument/2006/relationships/notesSlide" Target="../notesSlides/notesSlide19.xml"/><Relationship Id="rId4" Type="http://schemas.openxmlformats.org/officeDocument/2006/relationships/tags" Target="../tags/tag76.xml"/><Relationship Id="rId9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9.xml"/><Relationship Id="rId7" Type="http://schemas.openxmlformats.org/officeDocument/2006/relationships/image" Target="../media/image7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1.png"/><Relationship Id="rId5" Type="http://schemas.openxmlformats.org/officeDocument/2006/relationships/tags" Target="../tags/tag15.xml"/><Relationship Id="rId10" Type="http://schemas.openxmlformats.org/officeDocument/2006/relationships/image" Target="../media/image10.png"/><Relationship Id="rId4" Type="http://schemas.openxmlformats.org/officeDocument/2006/relationships/tags" Target="../tags/tag14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20.xml"/><Relationship Id="rId7" Type="http://schemas.openxmlformats.org/officeDocument/2006/relationships/image" Target="../media/image1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902599" y="10851"/>
            <a:ext cx="84573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/>
              <a:t>教師なしニューラルネットワークによる人間の顔アニメーションの転写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547008" y="6232843"/>
            <a:ext cx="1123700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2400" b="1" dirty="0">
                <a:solidFill>
                  <a:srgbClr val="212529"/>
                </a:solidFill>
                <a:latin typeface="游ゴシック" panose="020B0400000000000000" pitchFamily="50" charset="-128"/>
              </a:rPr>
              <a:t>22864620     </a:t>
            </a:r>
            <a:r>
              <a:rPr lang="ja-JP" altLang="en-US" sz="2400" b="1" dirty="0">
                <a:solidFill>
                  <a:srgbClr val="212529"/>
                </a:solidFill>
                <a:latin typeface="游ゴシック" panose="020B0400000000000000" pitchFamily="50" charset="-128"/>
              </a:rPr>
              <a:t>竇 宇豪　</a:t>
            </a:r>
            <a:endParaRPr lang="ja-JP" altLang="en-US" sz="2400" b="1" dirty="0">
              <a:solidFill>
                <a:srgbClr val="212529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正方形/長方形 3"/>
          <p:cNvSpPr/>
          <p:nvPr/>
        </p:nvSpPr>
        <p:spPr>
          <a:xfrm>
            <a:off x="547008" y="5811847"/>
            <a:ext cx="1123700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sz="2400" b="1" dirty="0">
                <a:solidFill>
                  <a:srgbClr val="212529"/>
                </a:solidFill>
                <a:latin typeface="游ゴシック" panose="020B0400000000000000" pitchFamily="50" charset="-128"/>
              </a:rPr>
              <a:t>ソフトウェアデザインスタジオ</a:t>
            </a:r>
            <a:endParaRPr lang="ja-JP" altLang="en-US" sz="2400" b="1" dirty="0">
              <a:solidFill>
                <a:srgbClr val="212529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614154" y="106559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ja-JP" sz="2400" b="1" i="1" dirty="0">
                <a:solidFill>
                  <a:srgbClr val="000000"/>
                </a:solidFill>
                <a:latin typeface="+mn-ea"/>
              </a:rPr>
              <a:t>Human Facial Animation Retargeting by Unsupervised Neural Network </a:t>
            </a:r>
            <a:endParaRPr lang="ja-JP" altLang="en-US" sz="2400" b="1" i="1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1680" y="1919605"/>
            <a:ext cx="11450320" cy="7556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cover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070" y="2088515"/>
            <a:ext cx="8041640" cy="36302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2630" y="2783840"/>
            <a:ext cx="17868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ソース</a:t>
            </a:r>
          </a:p>
          <a:p>
            <a:pPr algn="r"/>
            <a:r>
              <a:rPr lang="ja-JP" altLang="en-US" b="1"/>
              <a:t>アニメーション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22630" y="4523105"/>
            <a:ext cx="17868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ja-JP" altLang="zh-CN" b="1"/>
              <a:t>転写結果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59"/>
          <p:cNvSpPr/>
          <p:nvPr/>
        </p:nvSpPr>
        <p:spPr>
          <a:xfrm>
            <a:off x="0" y="-16498"/>
            <a:ext cx="12192000" cy="8183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タイトル 1"/>
          <p:cNvSpPr txBox="1"/>
          <p:nvPr/>
        </p:nvSpPr>
        <p:spPr>
          <a:xfrm>
            <a:off x="9264703" y="484783"/>
            <a:ext cx="2027778" cy="311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ja-JP" sz="1600" dirty="0">
                <a:latin typeface="+mn-ea"/>
                <a:ea typeface="+mn-ea"/>
              </a:rPr>
              <a:t>22864620   </a:t>
            </a:r>
            <a:r>
              <a:rPr lang="ja-JP" altLang="en-US" sz="1600" dirty="0">
                <a:latin typeface="+mn-ea"/>
                <a:ea typeface="+mn-ea"/>
              </a:rPr>
              <a:t>竇 宇豪</a:t>
            </a:r>
          </a:p>
        </p:txBody>
      </p:sp>
      <p:sp>
        <p:nvSpPr>
          <p:cNvPr id="11" name="タイトル 1"/>
          <p:cNvSpPr txBox="1"/>
          <p:nvPr/>
        </p:nvSpPr>
        <p:spPr>
          <a:xfrm>
            <a:off x="8488935" y="-124660"/>
            <a:ext cx="3474465" cy="55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" b="1" dirty="0">
                <a:latin typeface="+mn-ea"/>
                <a:ea typeface="+mn-ea"/>
              </a:rPr>
              <a:t>ソフトウェアデザインスタジオ</a:t>
            </a:r>
          </a:p>
        </p:txBody>
      </p:sp>
      <p:sp>
        <p:nvSpPr>
          <p:cNvPr id="13" name="正方形/長方形 259"/>
          <p:cNvSpPr/>
          <p:nvPr/>
        </p:nvSpPr>
        <p:spPr>
          <a:xfrm>
            <a:off x="1142455" y="1084460"/>
            <a:ext cx="1563673" cy="47189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42455" y="1107050"/>
            <a:ext cx="1563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</a:rPr>
              <a:t>提案手法</a:t>
            </a:r>
          </a:p>
        </p:txBody>
      </p:sp>
      <p:sp>
        <p:nvSpPr>
          <p:cNvPr id="2" name="AutoShape 2" descr="GAtoB.png"/>
          <p:cNvSpPr>
            <a:spLocks noChangeAspect="1" noChangeArrowheads="1"/>
          </p:cNvSpPr>
          <p:nvPr/>
        </p:nvSpPr>
        <p:spPr bwMode="auto">
          <a:xfrm>
            <a:off x="5943600" y="3685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ja-JP" altLang="en-US"/>
          </a:p>
        </p:txBody>
      </p:sp>
      <p:sp>
        <p:nvSpPr>
          <p:cNvPr id="23" name="タイトル 1"/>
          <p:cNvSpPr txBox="1"/>
          <p:nvPr/>
        </p:nvSpPr>
        <p:spPr>
          <a:xfrm>
            <a:off x="831053" y="70388"/>
            <a:ext cx="7867460" cy="365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800" b="1" dirty="0">
                <a:latin typeface="+mn-ea"/>
                <a:ea typeface="+mn-ea"/>
              </a:rPr>
              <a:t>教師なしニューラルネットワークによる人間の顔アニメーションの転写</a:t>
            </a:r>
          </a:p>
        </p:txBody>
      </p:sp>
      <p:sp>
        <p:nvSpPr>
          <p:cNvPr id="24" name="タイトル 1"/>
          <p:cNvSpPr txBox="1"/>
          <p:nvPr/>
        </p:nvSpPr>
        <p:spPr>
          <a:xfrm>
            <a:off x="1819069" y="281707"/>
            <a:ext cx="6488349" cy="471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i="1" dirty="0">
                <a:solidFill>
                  <a:srgbClr val="000000"/>
                </a:solidFill>
                <a:latin typeface="+mn-ea"/>
              </a:rPr>
              <a:t>Human Facial Animation Retargeting by Unsupervised Neural Network </a:t>
            </a:r>
            <a:endParaRPr lang="ja-JP" altLang="en-US" sz="1400" b="1" i="1" dirty="0"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7780" y="1752600"/>
            <a:ext cx="7792720" cy="2276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altLang="zh-CN" sz="2800" b="1">
                <a:latin typeface="游ゴシック" panose="020B0400000000000000" pitchFamily="50" charset="-128"/>
                <a:cs typeface="游ゴシック" panose="020B0400000000000000" pitchFamily="50" charset="-128"/>
              </a:rPr>
              <a:t>損失関数</a:t>
            </a:r>
            <a:r>
              <a:rPr lang="zh-CN" sz="2800" b="1">
                <a:latin typeface="游ゴシック" panose="020B0400000000000000" pitchFamily="50" charset="-128"/>
                <a:cs typeface="游ゴシック" panose="020B0400000000000000" pitchFamily="50" charset="-128"/>
              </a:rPr>
              <a:t>：Reconstruction Loss</a:t>
            </a:r>
            <a:r>
              <a:rPr lang="ja-JP" altLang="zh-CN" sz="2800" b="1">
                <a:latin typeface="游ゴシック" panose="020B0400000000000000" pitchFamily="50" charset="-128"/>
                <a:cs typeface="游ゴシック" panose="020B0400000000000000" pitchFamily="50" charset="-128"/>
              </a:rPr>
              <a:t>　</a:t>
            </a:r>
            <a:r>
              <a:rPr lang="ja-JP" altLang="zh-CN" sz="2800" b="1">
                <a:latin typeface="游ゴシック" panose="020B0400000000000000" pitchFamily="50" charset="-128"/>
                <a:cs typeface="游ゴシック" panose="020B0400000000000000" pitchFamily="50" charset="-128"/>
                <a:sym typeface="+mn-ea"/>
              </a:rPr>
              <a:t>再建損失</a:t>
            </a:r>
            <a:endParaRPr lang="zh-CN" sz="2800" b="1">
              <a:latin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zh-CN" altLang="en-US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zh-CN" altLang="en-US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zh-CN" altLang="en-US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zh-CN" altLang="en-US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zh-CN" altLang="en-US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ja-JP" altLang="zh-CN" sz="2400" b="1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819275" y="2394585"/>
            <a:ext cx="4749800" cy="4635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65780" y="2393950"/>
            <a:ext cx="614045" cy="46418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36765" y="2753360"/>
            <a:ext cx="4335780" cy="6807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025765" y="5434330"/>
            <a:ext cx="38233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zh-CN" sz="2400" b="1"/>
              <a:t>注意</a:t>
            </a:r>
            <a:r>
              <a:rPr lang="ja-JP" altLang="zh-CN" sz="2400"/>
              <a:t>：以降の説明はただ転写</a:t>
            </a:r>
            <a:r>
              <a:rPr lang="en-US" altLang="ja-JP" sz="2400"/>
              <a:t>A</a:t>
            </a:r>
            <a:r>
              <a:rPr lang="ja-JP" altLang="en-US" sz="2400"/>
              <a:t>➡</a:t>
            </a:r>
            <a:r>
              <a:rPr lang="en-US" altLang="ja-JP" sz="2400"/>
              <a:t>B</a:t>
            </a:r>
            <a:r>
              <a:rPr lang="ja-JP" altLang="en-US" sz="2400"/>
              <a:t>のケース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7136765" y="3611880"/>
            <a:ext cx="4826635" cy="2491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効果：同じ顔形状を再現する能力</a:t>
            </a:r>
            <a:r>
              <a:rPr lang="ja-JP" altLang="zh-CN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</a:t>
            </a:r>
            <a:r>
              <a:rPr lang="zh-CN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保証</a:t>
            </a:r>
            <a:r>
              <a:rPr lang="ja-JP" altLang="zh-CN" sz="2400" b="1" dirty="0"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する</a:t>
            </a:r>
            <a:endParaRPr lang="zh-CN" altLang="en-US" sz="24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12" name="图片 11" descr="Lre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965325" y="3695700"/>
            <a:ext cx="4155853" cy="248259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59"/>
          <p:cNvSpPr/>
          <p:nvPr/>
        </p:nvSpPr>
        <p:spPr>
          <a:xfrm>
            <a:off x="0" y="-16498"/>
            <a:ext cx="12192000" cy="8183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タイトル 1"/>
          <p:cNvSpPr txBox="1"/>
          <p:nvPr/>
        </p:nvSpPr>
        <p:spPr>
          <a:xfrm>
            <a:off x="9264703" y="484783"/>
            <a:ext cx="2027778" cy="311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ja-JP" sz="1600" dirty="0">
                <a:latin typeface="+mn-ea"/>
                <a:ea typeface="+mn-ea"/>
              </a:rPr>
              <a:t>22864620   </a:t>
            </a:r>
            <a:r>
              <a:rPr lang="ja-JP" altLang="en-US" sz="1600" dirty="0">
                <a:latin typeface="+mn-ea"/>
                <a:ea typeface="+mn-ea"/>
              </a:rPr>
              <a:t>竇 宇豪</a:t>
            </a:r>
          </a:p>
        </p:txBody>
      </p:sp>
      <p:sp>
        <p:nvSpPr>
          <p:cNvPr id="11" name="タイトル 1"/>
          <p:cNvSpPr txBox="1"/>
          <p:nvPr/>
        </p:nvSpPr>
        <p:spPr>
          <a:xfrm>
            <a:off x="8488935" y="-124660"/>
            <a:ext cx="3474465" cy="55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" b="1" dirty="0">
                <a:latin typeface="+mn-ea"/>
                <a:ea typeface="+mn-ea"/>
              </a:rPr>
              <a:t>ソフトウェアデザインスタジオ</a:t>
            </a:r>
          </a:p>
        </p:txBody>
      </p:sp>
      <p:sp>
        <p:nvSpPr>
          <p:cNvPr id="13" name="正方形/長方形 259"/>
          <p:cNvSpPr/>
          <p:nvPr/>
        </p:nvSpPr>
        <p:spPr>
          <a:xfrm>
            <a:off x="1142455" y="1084460"/>
            <a:ext cx="1563673" cy="47189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42455" y="1107050"/>
            <a:ext cx="1563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</a:rPr>
              <a:t>提案手法</a:t>
            </a:r>
          </a:p>
        </p:txBody>
      </p:sp>
      <p:sp>
        <p:nvSpPr>
          <p:cNvPr id="2" name="AutoShape 2" descr="GAtoB.png"/>
          <p:cNvSpPr>
            <a:spLocks noChangeAspect="1" noChangeArrowheads="1"/>
          </p:cNvSpPr>
          <p:nvPr/>
        </p:nvSpPr>
        <p:spPr bwMode="auto">
          <a:xfrm>
            <a:off x="5943600" y="3685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ja-JP" altLang="en-US"/>
          </a:p>
        </p:txBody>
      </p:sp>
      <p:sp>
        <p:nvSpPr>
          <p:cNvPr id="23" name="タイトル 1"/>
          <p:cNvSpPr txBox="1"/>
          <p:nvPr/>
        </p:nvSpPr>
        <p:spPr>
          <a:xfrm>
            <a:off x="831053" y="70388"/>
            <a:ext cx="7867460" cy="365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800" b="1" dirty="0">
                <a:latin typeface="+mn-ea"/>
                <a:ea typeface="+mn-ea"/>
              </a:rPr>
              <a:t>教師なしニューラルネットワークによる人間の顔アニメーションの転写</a:t>
            </a:r>
          </a:p>
        </p:txBody>
      </p:sp>
      <p:sp>
        <p:nvSpPr>
          <p:cNvPr id="24" name="タイトル 1"/>
          <p:cNvSpPr txBox="1"/>
          <p:nvPr/>
        </p:nvSpPr>
        <p:spPr>
          <a:xfrm>
            <a:off x="1819069" y="281707"/>
            <a:ext cx="6488349" cy="471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i="1" dirty="0">
                <a:solidFill>
                  <a:srgbClr val="000000"/>
                </a:solidFill>
                <a:latin typeface="+mn-ea"/>
              </a:rPr>
              <a:t>Human Facial Animation Retargeting by Unsupervised Neural Network </a:t>
            </a:r>
            <a:endParaRPr lang="ja-JP" altLang="en-US" sz="1400" b="1" i="1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19275" y="2394585"/>
            <a:ext cx="4749800" cy="46355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4457700" y="2394585"/>
            <a:ext cx="614045" cy="46418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287780" y="1752600"/>
            <a:ext cx="10675620" cy="2276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altLang="zh-CN" sz="2800" b="1">
                <a:latin typeface="游ゴシック" panose="020B0400000000000000" pitchFamily="50" charset="-128"/>
                <a:cs typeface="游ゴシック" panose="020B0400000000000000" pitchFamily="50" charset="-128"/>
                <a:sym typeface="+mn-ea"/>
              </a:rPr>
              <a:t>損失関数</a:t>
            </a:r>
            <a:r>
              <a:rPr lang="zh-CN" sz="2800" b="1">
                <a:latin typeface="游ゴシック" panose="020B0400000000000000" pitchFamily="50" charset="-128"/>
                <a:cs typeface="游ゴシック" panose="020B0400000000000000" pitchFamily="50" charset="-128"/>
                <a:sym typeface="+mn-ea"/>
              </a:rPr>
              <a:t>：Cycle Consistency Loss</a:t>
            </a:r>
            <a:r>
              <a:rPr lang="ja-JP" altLang="zh-CN" sz="2800" b="1">
                <a:latin typeface="游ゴシック" panose="020B0400000000000000" pitchFamily="50" charset="-128"/>
                <a:cs typeface="游ゴシック" panose="020B0400000000000000" pitchFamily="50" charset="-128"/>
                <a:sym typeface="+mn-ea"/>
              </a:rPr>
              <a:t>　循環一貫性喪失</a:t>
            </a:r>
            <a:endParaRPr lang="zh-CN" sz="2800" b="1">
              <a:latin typeface="游ゴシック" panose="020B0400000000000000" pitchFamily="50" charset="-128"/>
              <a:cs typeface="游ゴシック" panose="020B0400000000000000" pitchFamily="50" charset="-128"/>
              <a:sym typeface="+mn-ea"/>
            </a:endParaRPr>
          </a:p>
          <a:p>
            <a:endParaRPr lang="zh-CN" altLang="en-US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zh-CN" altLang="en-US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zh-CN" altLang="en-US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zh-CN" altLang="en-US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zh-CN" altLang="en-US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ja-JP" altLang="zh-CN" sz="2400" b="1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</p:txBody>
      </p:sp>
      <p:pic>
        <p:nvPicPr>
          <p:cNvPr id="9" name="图片 8" descr="Lcy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965325" y="3696335"/>
            <a:ext cx="4155826" cy="26060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140575" y="2656205"/>
            <a:ext cx="5058410" cy="962025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7140575" y="3618230"/>
            <a:ext cx="4826635" cy="2214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効果：</a:t>
            </a:r>
            <a:r>
              <a:rPr sz="2400" b="1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モデル間のリターゲット性能を保証する</a:t>
            </a:r>
            <a:r>
              <a:rPr sz="24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59"/>
          <p:cNvSpPr/>
          <p:nvPr/>
        </p:nvSpPr>
        <p:spPr>
          <a:xfrm>
            <a:off x="0" y="-16498"/>
            <a:ext cx="12192000" cy="8183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タイトル 1"/>
          <p:cNvSpPr txBox="1"/>
          <p:nvPr/>
        </p:nvSpPr>
        <p:spPr>
          <a:xfrm>
            <a:off x="9264703" y="484783"/>
            <a:ext cx="2027778" cy="311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ja-JP" sz="1600" dirty="0">
                <a:latin typeface="+mn-ea"/>
                <a:ea typeface="+mn-ea"/>
              </a:rPr>
              <a:t>22864620   </a:t>
            </a:r>
            <a:r>
              <a:rPr lang="ja-JP" altLang="en-US" sz="1600" dirty="0">
                <a:latin typeface="+mn-ea"/>
                <a:ea typeface="+mn-ea"/>
              </a:rPr>
              <a:t>竇 宇豪</a:t>
            </a:r>
          </a:p>
        </p:txBody>
      </p:sp>
      <p:sp>
        <p:nvSpPr>
          <p:cNvPr id="11" name="タイトル 1"/>
          <p:cNvSpPr txBox="1"/>
          <p:nvPr/>
        </p:nvSpPr>
        <p:spPr>
          <a:xfrm>
            <a:off x="8488935" y="-124660"/>
            <a:ext cx="3474465" cy="55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" b="1" dirty="0">
                <a:latin typeface="+mn-ea"/>
                <a:ea typeface="+mn-ea"/>
              </a:rPr>
              <a:t>ソフトウェアデザインスタジオ</a:t>
            </a:r>
          </a:p>
        </p:txBody>
      </p:sp>
      <p:sp>
        <p:nvSpPr>
          <p:cNvPr id="13" name="正方形/長方形 259"/>
          <p:cNvSpPr/>
          <p:nvPr/>
        </p:nvSpPr>
        <p:spPr>
          <a:xfrm>
            <a:off x="1142455" y="1084460"/>
            <a:ext cx="1563673" cy="47189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42455" y="1107050"/>
            <a:ext cx="1563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</a:rPr>
              <a:t>提案手法</a:t>
            </a:r>
          </a:p>
        </p:txBody>
      </p:sp>
      <p:sp>
        <p:nvSpPr>
          <p:cNvPr id="2" name="AutoShape 2" descr="GAtoB.png"/>
          <p:cNvSpPr>
            <a:spLocks noChangeAspect="1" noChangeArrowheads="1"/>
          </p:cNvSpPr>
          <p:nvPr/>
        </p:nvSpPr>
        <p:spPr bwMode="auto">
          <a:xfrm>
            <a:off x="5943600" y="3685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ja-JP" altLang="en-US"/>
          </a:p>
        </p:txBody>
      </p:sp>
      <p:sp>
        <p:nvSpPr>
          <p:cNvPr id="23" name="タイトル 1"/>
          <p:cNvSpPr txBox="1"/>
          <p:nvPr/>
        </p:nvSpPr>
        <p:spPr>
          <a:xfrm>
            <a:off x="831053" y="70388"/>
            <a:ext cx="7867460" cy="365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800" b="1" dirty="0">
                <a:latin typeface="+mn-ea"/>
                <a:ea typeface="+mn-ea"/>
              </a:rPr>
              <a:t>教師なしニューラルネットワークによる人間の顔アニメーションの転写</a:t>
            </a:r>
          </a:p>
        </p:txBody>
      </p:sp>
      <p:sp>
        <p:nvSpPr>
          <p:cNvPr id="24" name="タイトル 1"/>
          <p:cNvSpPr txBox="1"/>
          <p:nvPr/>
        </p:nvSpPr>
        <p:spPr>
          <a:xfrm>
            <a:off x="1819069" y="281707"/>
            <a:ext cx="6488349" cy="471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i="1" dirty="0">
                <a:solidFill>
                  <a:srgbClr val="000000"/>
                </a:solidFill>
                <a:latin typeface="+mn-ea"/>
              </a:rPr>
              <a:t>Human Facial Animation Retargeting by Unsupervised Neural Network </a:t>
            </a:r>
            <a:endParaRPr lang="ja-JP" altLang="en-US" sz="1400" b="1" i="1" dirty="0"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7780" y="1752600"/>
            <a:ext cx="7792720" cy="2276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altLang="zh-CN" sz="2800" b="1">
                <a:latin typeface="游ゴシック" panose="020B0400000000000000" pitchFamily="50" charset="-128"/>
                <a:cs typeface="游ゴシック" panose="020B0400000000000000" pitchFamily="50" charset="-128"/>
                <a:sym typeface="+mn-ea"/>
              </a:rPr>
              <a:t>損失関数</a:t>
            </a:r>
            <a:r>
              <a:rPr lang="zh-CN" sz="2800" b="1">
                <a:latin typeface="游ゴシック" panose="020B0400000000000000" pitchFamily="50" charset="-128"/>
                <a:cs typeface="游ゴシック" panose="020B0400000000000000" pitchFamily="50" charset="-128"/>
                <a:sym typeface="+mn-ea"/>
              </a:rPr>
              <a:t>：Adversarial Loss</a:t>
            </a:r>
            <a:r>
              <a:rPr lang="ja-JP" altLang="zh-CN" sz="2800" b="1">
                <a:latin typeface="游ゴシック" panose="020B0400000000000000" pitchFamily="50" charset="-128"/>
                <a:cs typeface="游ゴシック" panose="020B0400000000000000" pitchFamily="50" charset="-128"/>
                <a:sym typeface="+mn-ea"/>
              </a:rPr>
              <a:t>　敵対的損失</a:t>
            </a:r>
          </a:p>
          <a:p>
            <a:endParaRPr lang="zh-CN" altLang="en-US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zh-CN" altLang="en-US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zh-CN" altLang="en-US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zh-CN" altLang="en-US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zh-CN" altLang="en-US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ja-JP" altLang="zh-CN" sz="2400" b="1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819275" y="2394585"/>
            <a:ext cx="4749800" cy="46355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5892800" y="2393950"/>
            <a:ext cx="614045" cy="46418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067300" y="2985770"/>
            <a:ext cx="6318885" cy="836295"/>
          </a:xfrm>
          <a:prstGeom prst="rect">
            <a:avLst/>
          </a:prstGeom>
        </p:spPr>
      </p:pic>
      <p:sp>
        <p:nvSpPr>
          <p:cNvPr id="17" name="左箭头 16"/>
          <p:cNvSpPr/>
          <p:nvPr/>
        </p:nvSpPr>
        <p:spPr>
          <a:xfrm rot="17700000">
            <a:off x="5967095" y="4192905"/>
            <a:ext cx="1792605" cy="52070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681595" y="3984625"/>
            <a:ext cx="436753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効果：</a:t>
            </a:r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生成器の</a:t>
            </a:r>
            <a:r>
              <a:rPr lang="ja-JP" altLang="zh-CN" sz="2400" b="1" dirty="0"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生成結果の品質自動判定の確信度を高める</a:t>
            </a:r>
          </a:p>
        </p:txBody>
      </p:sp>
      <p:pic>
        <p:nvPicPr>
          <p:cNvPr id="8" name="图片 7" descr="networkoverview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965325" y="3694430"/>
            <a:ext cx="4156401" cy="2482596"/>
          </a:xfrm>
          <a:prstGeom prst="rect">
            <a:avLst/>
          </a:prstGeom>
        </p:spPr>
      </p:pic>
      <p:sp>
        <p:nvSpPr>
          <p:cNvPr id="12" name="圆角矩形 11"/>
          <p:cNvSpPr/>
          <p:nvPr>
            <p:custDataLst>
              <p:tags r:id="rId5"/>
            </p:custDataLst>
          </p:nvPr>
        </p:nvSpPr>
        <p:spPr>
          <a:xfrm>
            <a:off x="5131435" y="5104130"/>
            <a:ext cx="1167765" cy="10801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59"/>
          <p:cNvSpPr/>
          <p:nvPr/>
        </p:nvSpPr>
        <p:spPr>
          <a:xfrm>
            <a:off x="0" y="-16498"/>
            <a:ext cx="12192000" cy="8183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タイトル 1"/>
          <p:cNvSpPr txBox="1"/>
          <p:nvPr/>
        </p:nvSpPr>
        <p:spPr>
          <a:xfrm>
            <a:off x="9264703" y="484783"/>
            <a:ext cx="2027778" cy="311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ja-JP" sz="1600" dirty="0">
                <a:latin typeface="+mn-ea"/>
                <a:ea typeface="+mn-ea"/>
              </a:rPr>
              <a:t>22864620   </a:t>
            </a:r>
            <a:r>
              <a:rPr lang="ja-JP" altLang="en-US" sz="1600" dirty="0">
                <a:latin typeface="+mn-ea"/>
                <a:ea typeface="+mn-ea"/>
              </a:rPr>
              <a:t>竇 宇豪</a:t>
            </a:r>
          </a:p>
        </p:txBody>
      </p:sp>
      <p:sp>
        <p:nvSpPr>
          <p:cNvPr id="11" name="タイトル 1"/>
          <p:cNvSpPr txBox="1"/>
          <p:nvPr/>
        </p:nvSpPr>
        <p:spPr>
          <a:xfrm>
            <a:off x="8488935" y="-124660"/>
            <a:ext cx="3474465" cy="55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" b="1" dirty="0">
                <a:latin typeface="+mn-ea"/>
                <a:ea typeface="+mn-ea"/>
              </a:rPr>
              <a:t>ソフトウェアデザインスタジオ</a:t>
            </a:r>
          </a:p>
        </p:txBody>
      </p:sp>
      <p:sp>
        <p:nvSpPr>
          <p:cNvPr id="13" name="正方形/長方形 259"/>
          <p:cNvSpPr/>
          <p:nvPr/>
        </p:nvSpPr>
        <p:spPr>
          <a:xfrm>
            <a:off x="1142455" y="1084460"/>
            <a:ext cx="1563673" cy="47189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42455" y="1107050"/>
            <a:ext cx="1563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</a:rPr>
              <a:t>提案手法</a:t>
            </a:r>
          </a:p>
        </p:txBody>
      </p:sp>
      <p:sp>
        <p:nvSpPr>
          <p:cNvPr id="4" name="正方形/長方形 6"/>
          <p:cNvSpPr/>
          <p:nvPr/>
        </p:nvSpPr>
        <p:spPr>
          <a:xfrm>
            <a:off x="1116876" y="1764092"/>
            <a:ext cx="955112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kumimoji="1" lang="en-US" altLang="ja-JP" sz="2000" dirty="0"/>
          </a:p>
          <a:p>
            <a:endParaRPr kumimoji="1" lang="ja-JP" altLang="en-US" sz="2000" dirty="0"/>
          </a:p>
        </p:txBody>
      </p:sp>
      <p:sp>
        <p:nvSpPr>
          <p:cNvPr id="2" name="AutoShape 2" descr="GAtoB.png"/>
          <p:cNvSpPr>
            <a:spLocks noChangeAspect="1" noChangeArrowheads="1"/>
          </p:cNvSpPr>
          <p:nvPr/>
        </p:nvSpPr>
        <p:spPr bwMode="auto">
          <a:xfrm>
            <a:off x="6708097" y="3685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ja-JP" altLang="en-US"/>
          </a:p>
        </p:txBody>
      </p:sp>
      <p:sp>
        <p:nvSpPr>
          <p:cNvPr id="23" name="タイトル 1"/>
          <p:cNvSpPr txBox="1"/>
          <p:nvPr/>
        </p:nvSpPr>
        <p:spPr>
          <a:xfrm>
            <a:off x="831053" y="70388"/>
            <a:ext cx="7867460" cy="365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800" b="1" dirty="0">
                <a:latin typeface="+mn-ea"/>
                <a:ea typeface="+mn-ea"/>
              </a:rPr>
              <a:t>教師なしニューラルネットワークによる人間の顔アニメーションの転写</a:t>
            </a:r>
          </a:p>
        </p:txBody>
      </p:sp>
      <p:sp>
        <p:nvSpPr>
          <p:cNvPr id="24" name="タイトル 1"/>
          <p:cNvSpPr txBox="1"/>
          <p:nvPr/>
        </p:nvSpPr>
        <p:spPr>
          <a:xfrm>
            <a:off x="1819069" y="281707"/>
            <a:ext cx="6488349" cy="471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i="1" dirty="0">
                <a:solidFill>
                  <a:srgbClr val="000000"/>
                </a:solidFill>
                <a:latin typeface="+mn-ea"/>
              </a:rPr>
              <a:t>Human Facial Animation Retargeting by Unsupervised Neural Network </a:t>
            </a:r>
            <a:endParaRPr lang="ja-JP" altLang="en-US" sz="1400" b="1" i="1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2365" y="178943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2800" b="1" dirty="0">
                <a:sym typeface="+mn-ea"/>
              </a:rPr>
              <a:t>ネットワークの詳細</a:t>
            </a:r>
          </a:p>
        </p:txBody>
      </p:sp>
      <p:pic>
        <p:nvPicPr>
          <p:cNvPr id="6" name="图片 5" descr="graphautoencode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592" y="2340610"/>
            <a:ext cx="6253480" cy="2410460"/>
          </a:xfrm>
          <a:prstGeom prst="rect">
            <a:avLst/>
          </a:prstGeom>
        </p:spPr>
      </p:pic>
      <p:pic>
        <p:nvPicPr>
          <p:cNvPr id="8" name="图片 7" descr="gclayer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3912" y="5142865"/>
            <a:ext cx="1682115" cy="1627505"/>
          </a:xfrm>
          <a:prstGeom prst="rect">
            <a:avLst/>
          </a:prstGeom>
        </p:spPr>
      </p:pic>
      <p:pic>
        <p:nvPicPr>
          <p:cNvPr id="12" name="图片 11" descr="discriminator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6952" y="1956435"/>
            <a:ext cx="2861945" cy="277050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09707" y="4996118"/>
            <a:ext cx="430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/>
              <a:t>生成器</a:t>
            </a:r>
            <a:r>
              <a:rPr lang="en-US" altLang="ja-JP" b="1" dirty="0"/>
              <a:t>G</a:t>
            </a:r>
            <a:r>
              <a:rPr lang="ja-JP" altLang="en-US" b="1" dirty="0"/>
              <a:t>：エンコーダー</a:t>
            </a:r>
            <a:r>
              <a:rPr lang="en-US" altLang="ja-JP" b="1" dirty="0"/>
              <a:t>E</a:t>
            </a:r>
            <a:r>
              <a:rPr lang="ja-JP" altLang="en-US" b="1" dirty="0"/>
              <a:t>とデコーダ</a:t>
            </a:r>
            <a:r>
              <a:rPr lang="en-US" altLang="ja-JP" b="1" dirty="0"/>
              <a:t> D</a:t>
            </a:r>
          </a:p>
        </p:txBody>
      </p: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7824427" y="4751070"/>
            <a:ext cx="2907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/>
              <a:t>識別器</a:t>
            </a:r>
            <a:r>
              <a:rPr lang="en-US" altLang="ja-JP" b="1" dirty="0"/>
              <a:t>C</a:t>
            </a:r>
            <a:endParaRPr lang="ja-JP" altLang="en-US" b="1" dirty="0"/>
          </a:p>
        </p:txBody>
      </p: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7699967" y="6247130"/>
            <a:ext cx="1762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/>
              <a:t>中間層</a:t>
            </a:r>
          </a:p>
        </p:txBody>
      </p:sp>
      <p:cxnSp>
        <p:nvCxnSpPr>
          <p:cNvPr id="18" name="曲线连接符 17"/>
          <p:cNvCxnSpPr/>
          <p:nvPr/>
        </p:nvCxnSpPr>
        <p:spPr>
          <a:xfrm rot="5400000" flipV="1">
            <a:off x="5320622" y="5033645"/>
            <a:ext cx="1322070" cy="52451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514557" y="2715895"/>
            <a:ext cx="285750" cy="1440180"/>
          </a:xfrm>
          <a:prstGeom prst="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3"/>
            </p:custDataLst>
          </p:nvPr>
        </p:nvSpPr>
        <p:spPr>
          <a:xfrm>
            <a:off x="9072202" y="2441575"/>
            <a:ext cx="285750" cy="1440180"/>
          </a:xfrm>
          <a:prstGeom prst="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4"/>
            </p:custDataLst>
          </p:nvPr>
        </p:nvSpPr>
        <p:spPr>
          <a:xfrm>
            <a:off x="4287477" y="2715895"/>
            <a:ext cx="285750" cy="1440180"/>
          </a:xfrm>
          <a:prstGeom prst="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59"/>
          <p:cNvSpPr/>
          <p:nvPr/>
        </p:nvSpPr>
        <p:spPr>
          <a:xfrm>
            <a:off x="0" y="-16498"/>
            <a:ext cx="12192000" cy="8183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タイトル 1"/>
          <p:cNvSpPr txBox="1"/>
          <p:nvPr/>
        </p:nvSpPr>
        <p:spPr>
          <a:xfrm>
            <a:off x="9264703" y="484783"/>
            <a:ext cx="2027778" cy="311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ja-JP" sz="1600" dirty="0">
                <a:latin typeface="+mn-ea"/>
                <a:ea typeface="+mn-ea"/>
              </a:rPr>
              <a:t>22864620   </a:t>
            </a:r>
            <a:r>
              <a:rPr lang="ja-JP" altLang="en-US" sz="1600" dirty="0">
                <a:latin typeface="+mn-ea"/>
                <a:ea typeface="+mn-ea"/>
              </a:rPr>
              <a:t>竇 宇豪</a:t>
            </a:r>
          </a:p>
        </p:txBody>
      </p:sp>
      <p:sp>
        <p:nvSpPr>
          <p:cNvPr id="11" name="タイトル 1"/>
          <p:cNvSpPr txBox="1"/>
          <p:nvPr/>
        </p:nvSpPr>
        <p:spPr>
          <a:xfrm>
            <a:off x="8488935" y="-124660"/>
            <a:ext cx="3474465" cy="55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" b="1" dirty="0">
                <a:latin typeface="+mn-ea"/>
                <a:ea typeface="+mn-ea"/>
              </a:rPr>
              <a:t>ソフトウェアデザインスタジオ</a:t>
            </a:r>
          </a:p>
        </p:txBody>
      </p:sp>
      <p:sp>
        <p:nvSpPr>
          <p:cNvPr id="13" name="正方形/長方形 259"/>
          <p:cNvSpPr/>
          <p:nvPr/>
        </p:nvSpPr>
        <p:spPr>
          <a:xfrm>
            <a:off x="1142455" y="1084460"/>
            <a:ext cx="1563673" cy="47189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42455" y="1107050"/>
            <a:ext cx="156367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</a:rPr>
              <a:t>実験</a:t>
            </a:r>
          </a:p>
        </p:txBody>
      </p:sp>
      <p:sp>
        <p:nvSpPr>
          <p:cNvPr id="23" name="タイトル 1"/>
          <p:cNvSpPr txBox="1"/>
          <p:nvPr/>
        </p:nvSpPr>
        <p:spPr>
          <a:xfrm>
            <a:off x="831053" y="70388"/>
            <a:ext cx="7867460" cy="365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800" b="1" dirty="0">
                <a:latin typeface="+mn-ea"/>
                <a:ea typeface="+mn-ea"/>
              </a:rPr>
              <a:t>教師なしニューラルネットワークによる人間の顔アニメーションの転写</a:t>
            </a:r>
          </a:p>
        </p:txBody>
      </p:sp>
      <p:sp>
        <p:nvSpPr>
          <p:cNvPr id="24" name="タイトル 1"/>
          <p:cNvSpPr txBox="1"/>
          <p:nvPr/>
        </p:nvSpPr>
        <p:spPr>
          <a:xfrm>
            <a:off x="1819069" y="281707"/>
            <a:ext cx="6488349" cy="471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i="1" dirty="0">
                <a:solidFill>
                  <a:srgbClr val="000000"/>
                </a:solidFill>
                <a:latin typeface="+mn-ea"/>
              </a:rPr>
              <a:t>Human Facial Animation Retargeting by Unsupervised Neural Network </a:t>
            </a:r>
            <a:endParaRPr lang="ja-JP" altLang="en-US" sz="1400" b="1" i="1" dirty="0">
              <a:latin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142365" y="1988185"/>
            <a:ext cx="94234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b="1"/>
              <a:t>本研究は</a:t>
            </a:r>
            <a:r>
              <a:rPr lang="en-US" altLang="ja-JP" sz="2400" b="1"/>
              <a:t>Multiface</a:t>
            </a:r>
            <a:r>
              <a:rPr lang="ja-JP" altLang="en-US" sz="2400" b="1"/>
              <a:t>データセット</a:t>
            </a:r>
            <a:r>
              <a:rPr lang="en-US" altLang="ja-JP" sz="2400" b="1"/>
              <a:t>[Wuu et al. 2022]</a:t>
            </a:r>
            <a:r>
              <a:rPr lang="ja-JP" altLang="en-US" sz="2400" b="1"/>
              <a:t>を用いて実験した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ja-JP" altLang="en-US" sz="24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b="1"/>
              <a:t>実験用例</a:t>
            </a:r>
          </a:p>
        </p:txBody>
      </p:sp>
      <p:pic>
        <p:nvPicPr>
          <p:cNvPr id="108" name="图片 107"/>
          <p:cNvPicPr/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214120" y="3110865"/>
            <a:ext cx="1851660" cy="2034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268345" y="3110865"/>
            <a:ext cx="1874520" cy="2057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6373495" y="273812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b="1">
                <a:sym typeface="+mn-ea"/>
              </a:rPr>
              <a:t>実装詳細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806450" y="5069840"/>
            <a:ext cx="2461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/>
              <a:t>頂点数3264</a:t>
            </a:r>
          </a:p>
          <a:p>
            <a:pPr algn="ctr"/>
            <a:r>
              <a:rPr lang="en-US" altLang="ja-JP" sz="2000" b="1"/>
              <a:t>Entity: 6795937</a:t>
            </a: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3023870" y="5069840"/>
            <a:ext cx="2362835" cy="1428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ja-JP" altLang="en-US" sz="2000" b="1">
                <a:sym typeface="+mn-ea"/>
              </a:rPr>
              <a:t>頂点数3165</a:t>
            </a:r>
          </a:p>
          <a:p>
            <a:pPr algn="ctr"/>
            <a:r>
              <a:rPr lang="en-US" altLang="ja-JP" sz="2000" b="1">
                <a:sym typeface="+mn-ea"/>
              </a:rPr>
              <a:t>Entity: 2183941</a:t>
            </a:r>
          </a:p>
        </p:txBody>
      </p:sp>
      <p:graphicFrame>
        <p:nvGraphicFramePr>
          <p:cNvPr id="18" name="表格 17"/>
          <p:cNvGraphicFramePr/>
          <p:nvPr>
            <p:custDataLst>
              <p:tags r:id="rId6"/>
            </p:custDataLst>
          </p:nvPr>
        </p:nvGraphicFramePr>
        <p:xfrm>
          <a:off x="5866765" y="3435985"/>
          <a:ext cx="6058535" cy="2779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2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5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1800" b="1">
                          <a:solidFill>
                            <a:schemeClr val="tx1"/>
                          </a:solidFill>
                          <a:sym typeface="+mn-ea"/>
                        </a:rPr>
                        <a:t>実験環境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b="0" dirty="0" err="1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ygeometric</a:t>
                      </a:r>
                      <a:endParaRPr lang="en-US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</a:rPr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NVIDIA GeForce RTX 3080 GPU(10 GB) 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b="1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AMD Ryzen 9 5950X/3.4GHz CPU(128 GB RAM)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b="1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b="1"/>
                        <a:t>トレーニング時間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2</a:t>
                      </a:r>
                      <a:r>
                        <a:rPr lang="en-US" altLang="ja-JP" dirty="0"/>
                        <a:t>0h</a:t>
                      </a:r>
                      <a:r>
                        <a:rPr lang="zh-CN" altLang="ja-JP" dirty="0"/>
                        <a:t> </a:t>
                      </a:r>
                      <a:r>
                        <a:rPr lang="en-US" altLang="zh-CN" dirty="0"/>
                        <a:t>for 1000 epoch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ja-JP" b="1"/>
                        <a:t>データセットサイズ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1800" b="0" dirty="0">
                          <a:sym typeface="+mn-ea"/>
                        </a:rPr>
                        <a:t>Entity</a:t>
                      </a:r>
                      <a:r>
                        <a:rPr lang="zh-CN" altLang="ja-JP" sz="1800" b="0" dirty="0">
                          <a:sym typeface="+mn-ea"/>
                        </a:rPr>
                        <a:t> </a:t>
                      </a:r>
                      <a:r>
                        <a:rPr lang="en-US" altLang="ja-JP" sz="1800" b="0" dirty="0">
                          <a:sym typeface="+mn-ea"/>
                        </a:rPr>
                        <a:t>6795937: </a:t>
                      </a:r>
                      <a:r>
                        <a:rPr lang="ja-JP" altLang="en-US" sz="1800" b="0" dirty="0">
                          <a:sym typeface="+mn-ea"/>
                        </a:rPr>
                        <a:t>3840フレーム</a:t>
                      </a:r>
                    </a:p>
                    <a:p>
                      <a:pPr>
                        <a:buNone/>
                      </a:pPr>
                      <a:r>
                        <a:rPr lang="en-US" altLang="ja-JP" sz="1800" b="0" dirty="0">
                          <a:sym typeface="+mn-ea"/>
                        </a:rPr>
                        <a:t>Entity 2183941: </a:t>
                      </a:r>
                      <a:r>
                        <a:rPr lang="ja-JP" altLang="en-US" sz="1800" b="0" dirty="0">
                          <a:sym typeface="+mn-ea"/>
                        </a:rPr>
                        <a:t>3840フレーム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59"/>
          <p:cNvSpPr/>
          <p:nvPr/>
        </p:nvSpPr>
        <p:spPr>
          <a:xfrm>
            <a:off x="0" y="-16498"/>
            <a:ext cx="12192000" cy="8183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タイトル 1"/>
          <p:cNvSpPr txBox="1"/>
          <p:nvPr/>
        </p:nvSpPr>
        <p:spPr>
          <a:xfrm>
            <a:off x="9264703" y="484783"/>
            <a:ext cx="2027778" cy="311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ja-JP" sz="1600" dirty="0">
                <a:latin typeface="+mn-ea"/>
                <a:ea typeface="+mn-ea"/>
              </a:rPr>
              <a:t>22864620   </a:t>
            </a:r>
            <a:r>
              <a:rPr lang="ja-JP" altLang="en-US" sz="1600" dirty="0">
                <a:latin typeface="+mn-ea"/>
                <a:ea typeface="+mn-ea"/>
              </a:rPr>
              <a:t>竇 宇豪</a:t>
            </a:r>
          </a:p>
        </p:txBody>
      </p:sp>
      <p:sp>
        <p:nvSpPr>
          <p:cNvPr id="11" name="タイトル 1"/>
          <p:cNvSpPr txBox="1"/>
          <p:nvPr/>
        </p:nvSpPr>
        <p:spPr>
          <a:xfrm>
            <a:off x="8488935" y="-124660"/>
            <a:ext cx="3474465" cy="55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" b="1" dirty="0">
                <a:latin typeface="+mn-ea"/>
                <a:ea typeface="+mn-ea"/>
              </a:rPr>
              <a:t>ソフトウェアデザインスタジオ</a:t>
            </a:r>
          </a:p>
        </p:txBody>
      </p:sp>
      <p:sp>
        <p:nvSpPr>
          <p:cNvPr id="13" name="正方形/長方形 259"/>
          <p:cNvSpPr/>
          <p:nvPr/>
        </p:nvSpPr>
        <p:spPr>
          <a:xfrm>
            <a:off x="1142455" y="1084460"/>
            <a:ext cx="1563673" cy="47189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42455" y="1107050"/>
            <a:ext cx="156367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sym typeface="+mn-ea"/>
              </a:rPr>
              <a:t>実験</a:t>
            </a:r>
            <a:endParaRPr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正方形/長方形 6"/>
          <p:cNvSpPr/>
          <p:nvPr/>
        </p:nvSpPr>
        <p:spPr>
          <a:xfrm>
            <a:off x="1116876" y="1764092"/>
            <a:ext cx="955112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kumimoji="1" lang="en-US" altLang="ja-JP" sz="2000" dirty="0"/>
          </a:p>
          <a:p>
            <a:endParaRPr kumimoji="1" lang="ja-JP" altLang="en-US" sz="2000" dirty="0"/>
          </a:p>
        </p:txBody>
      </p:sp>
      <p:sp>
        <p:nvSpPr>
          <p:cNvPr id="2" name="AutoShape 2" descr="GAtoB.png"/>
          <p:cNvSpPr>
            <a:spLocks noChangeAspect="1" noChangeArrowheads="1"/>
          </p:cNvSpPr>
          <p:nvPr/>
        </p:nvSpPr>
        <p:spPr bwMode="auto">
          <a:xfrm>
            <a:off x="5943600" y="3685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ja-JP" altLang="en-US"/>
          </a:p>
        </p:txBody>
      </p:sp>
      <p:sp>
        <p:nvSpPr>
          <p:cNvPr id="23" name="タイトル 1"/>
          <p:cNvSpPr txBox="1"/>
          <p:nvPr/>
        </p:nvSpPr>
        <p:spPr>
          <a:xfrm>
            <a:off x="831053" y="70388"/>
            <a:ext cx="7867460" cy="365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800" b="1" dirty="0">
                <a:latin typeface="+mn-ea"/>
                <a:ea typeface="+mn-ea"/>
              </a:rPr>
              <a:t>教師なしニューラルネットワークによる人間の顔アニメーションの転写</a:t>
            </a:r>
          </a:p>
        </p:txBody>
      </p:sp>
      <p:sp>
        <p:nvSpPr>
          <p:cNvPr id="24" name="タイトル 1"/>
          <p:cNvSpPr txBox="1"/>
          <p:nvPr/>
        </p:nvSpPr>
        <p:spPr>
          <a:xfrm>
            <a:off x="1819069" y="281707"/>
            <a:ext cx="6488349" cy="471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i="1" dirty="0">
                <a:solidFill>
                  <a:srgbClr val="000000"/>
                </a:solidFill>
                <a:latin typeface="+mn-ea"/>
              </a:rPr>
              <a:t>Human Facial Animation Retargeting by Unsupervised Neural Network </a:t>
            </a:r>
            <a:endParaRPr lang="ja-JP" altLang="en-US" sz="1400" b="1" i="1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2365" y="178943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2800" b="1" dirty="0">
                <a:sym typeface="+mn-ea"/>
              </a:rPr>
              <a:t>転写</a:t>
            </a:r>
            <a:r>
              <a:rPr lang="en-US" altLang="ja-JP" sz="2800" b="1" dirty="0">
                <a:sym typeface="+mn-ea"/>
              </a:rPr>
              <a:t>A</a:t>
            </a:r>
            <a:r>
              <a:rPr lang="ja-JP" altLang="en-US" sz="2800" b="1" dirty="0">
                <a:sym typeface="+mn-ea"/>
              </a:rPr>
              <a:t>➡</a:t>
            </a:r>
            <a:r>
              <a:rPr lang="en-US" altLang="ja-JP" sz="2800" b="1" dirty="0">
                <a:sym typeface="+mn-ea"/>
              </a:rPr>
              <a:t>B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040890" y="2839085"/>
            <a:ext cx="1261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/>
              <a:t>Source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040890" y="4129405"/>
            <a:ext cx="1031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/>
              <a:t>Target</a:t>
            </a:r>
          </a:p>
        </p:txBody>
      </p:sp>
      <p:pic>
        <p:nvPicPr>
          <p:cNvPr id="12" name="图片 11" descr="coverAB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9430" y="2383790"/>
            <a:ext cx="5365750" cy="420116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1564005" y="5485765"/>
            <a:ext cx="1985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/>
              <a:t>Ground Truth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101975" y="1850390"/>
            <a:ext cx="8416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/>
              <a:t>フレーム</a:t>
            </a:r>
            <a:r>
              <a:rPr lang="en-US" altLang="ja-JP" sz="2400" b="1"/>
              <a:t>  </a:t>
            </a:r>
            <a:r>
              <a:rPr lang="en-US" altLang="ja-JP" sz="2400"/>
              <a:t>9119      </a:t>
            </a:r>
            <a:r>
              <a:rPr lang="ja-JP" altLang="en-US" sz="2400"/>
              <a:t>4060</a:t>
            </a:r>
            <a:r>
              <a:rPr lang="en-US" altLang="ja-JP" sz="2400"/>
              <a:t>      </a:t>
            </a:r>
            <a:r>
              <a:rPr lang="ja-JP" altLang="en-US" sz="2400"/>
              <a:t>15160</a:t>
            </a:r>
            <a:r>
              <a:rPr lang="en-US" altLang="ja-JP" sz="2400"/>
              <a:t>    </a:t>
            </a:r>
            <a:r>
              <a:rPr lang="ja-JP" altLang="en-US" sz="2400"/>
              <a:t>14281</a:t>
            </a:r>
            <a:r>
              <a:rPr lang="en-US" altLang="ja-JP" sz="2400"/>
              <a:t>     </a:t>
            </a:r>
            <a:r>
              <a:rPr lang="ja-JP" altLang="en-US" sz="2400"/>
              <a:t>18463　　</a:t>
            </a:r>
          </a:p>
          <a:p>
            <a:endParaRPr lang="en-US" altLang="ja-JP" sz="240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59"/>
          <p:cNvSpPr/>
          <p:nvPr/>
        </p:nvSpPr>
        <p:spPr>
          <a:xfrm>
            <a:off x="0" y="-16498"/>
            <a:ext cx="12192000" cy="8183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タイトル 1"/>
          <p:cNvSpPr txBox="1"/>
          <p:nvPr/>
        </p:nvSpPr>
        <p:spPr>
          <a:xfrm>
            <a:off x="9264703" y="484783"/>
            <a:ext cx="2027778" cy="311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ja-JP" sz="1600" dirty="0">
                <a:latin typeface="+mn-ea"/>
                <a:ea typeface="+mn-ea"/>
              </a:rPr>
              <a:t>22864620   </a:t>
            </a:r>
            <a:r>
              <a:rPr lang="ja-JP" altLang="en-US" sz="1600" dirty="0">
                <a:latin typeface="+mn-ea"/>
                <a:ea typeface="+mn-ea"/>
              </a:rPr>
              <a:t>竇 宇豪</a:t>
            </a:r>
          </a:p>
        </p:txBody>
      </p:sp>
      <p:sp>
        <p:nvSpPr>
          <p:cNvPr id="11" name="タイトル 1"/>
          <p:cNvSpPr txBox="1"/>
          <p:nvPr/>
        </p:nvSpPr>
        <p:spPr>
          <a:xfrm>
            <a:off x="8488935" y="-124660"/>
            <a:ext cx="3474465" cy="55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" b="1" dirty="0">
                <a:latin typeface="+mn-ea"/>
                <a:ea typeface="+mn-ea"/>
              </a:rPr>
              <a:t>ソフトウェアデザインスタジオ</a:t>
            </a:r>
          </a:p>
        </p:txBody>
      </p:sp>
      <p:sp>
        <p:nvSpPr>
          <p:cNvPr id="13" name="正方形/長方形 259"/>
          <p:cNvSpPr/>
          <p:nvPr/>
        </p:nvSpPr>
        <p:spPr>
          <a:xfrm>
            <a:off x="1142455" y="1084460"/>
            <a:ext cx="1563673" cy="47189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42455" y="1107050"/>
            <a:ext cx="156367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sym typeface="+mn-ea"/>
              </a:rPr>
              <a:t>実験</a:t>
            </a:r>
            <a:endParaRPr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正方形/長方形 6"/>
          <p:cNvSpPr/>
          <p:nvPr/>
        </p:nvSpPr>
        <p:spPr>
          <a:xfrm>
            <a:off x="1116876" y="1764092"/>
            <a:ext cx="955112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kumimoji="1" lang="en-US" altLang="ja-JP" sz="2000" dirty="0"/>
          </a:p>
          <a:p>
            <a:endParaRPr kumimoji="1" lang="ja-JP" altLang="en-US" sz="2000" dirty="0"/>
          </a:p>
        </p:txBody>
      </p:sp>
      <p:sp>
        <p:nvSpPr>
          <p:cNvPr id="2" name="AutoShape 2" descr="GAtoB.png"/>
          <p:cNvSpPr>
            <a:spLocks noChangeAspect="1" noChangeArrowheads="1"/>
          </p:cNvSpPr>
          <p:nvPr/>
        </p:nvSpPr>
        <p:spPr bwMode="auto">
          <a:xfrm>
            <a:off x="5943600" y="3685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ja-JP" altLang="en-US"/>
          </a:p>
        </p:txBody>
      </p:sp>
      <p:sp>
        <p:nvSpPr>
          <p:cNvPr id="23" name="タイトル 1"/>
          <p:cNvSpPr txBox="1"/>
          <p:nvPr/>
        </p:nvSpPr>
        <p:spPr>
          <a:xfrm>
            <a:off x="831053" y="70388"/>
            <a:ext cx="7867460" cy="365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800" b="1" dirty="0">
                <a:latin typeface="+mn-ea"/>
                <a:ea typeface="+mn-ea"/>
              </a:rPr>
              <a:t>教師なしニューラルネットワークによる人間の顔アニメーションの転写</a:t>
            </a:r>
          </a:p>
        </p:txBody>
      </p:sp>
      <p:sp>
        <p:nvSpPr>
          <p:cNvPr id="24" name="タイトル 1"/>
          <p:cNvSpPr txBox="1"/>
          <p:nvPr/>
        </p:nvSpPr>
        <p:spPr>
          <a:xfrm>
            <a:off x="1819069" y="281707"/>
            <a:ext cx="6488349" cy="471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i="1" dirty="0">
                <a:solidFill>
                  <a:srgbClr val="000000"/>
                </a:solidFill>
                <a:latin typeface="+mn-ea"/>
              </a:rPr>
              <a:t>Human Facial Animation Retargeting by Unsupervised Neural Network </a:t>
            </a:r>
            <a:endParaRPr lang="ja-JP" altLang="en-US" sz="1400" b="1" i="1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2365" y="178943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2800" b="1" dirty="0">
                <a:sym typeface="+mn-ea"/>
              </a:rPr>
              <a:t>転写</a:t>
            </a:r>
            <a:r>
              <a:rPr lang="en-US" altLang="ja-JP" sz="2800" b="1" dirty="0">
                <a:sym typeface="+mn-ea"/>
              </a:rPr>
              <a:t>B</a:t>
            </a:r>
            <a:r>
              <a:rPr lang="ja-JP" altLang="en-US" sz="2800" b="1" dirty="0">
                <a:sym typeface="+mn-ea"/>
              </a:rPr>
              <a:t>➡</a:t>
            </a:r>
            <a:r>
              <a:rPr lang="en-US" altLang="ja-JP" sz="2800" b="1" dirty="0">
                <a:sym typeface="+mn-ea"/>
              </a:rPr>
              <a:t>A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040890" y="2839085"/>
            <a:ext cx="1261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/>
              <a:t>Source</a:t>
            </a: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040890" y="4129405"/>
            <a:ext cx="1031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/>
              <a:t>Target</a:t>
            </a: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1564005" y="5485765"/>
            <a:ext cx="1985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/>
              <a:t>Ground Truth</a:t>
            </a:r>
          </a:p>
        </p:txBody>
      </p:sp>
      <p:pic>
        <p:nvPicPr>
          <p:cNvPr id="16" name="图片 15" descr="cover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329430" y="2383790"/>
            <a:ext cx="5356225" cy="412496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3069590" y="1850390"/>
            <a:ext cx="8416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フレーム</a:t>
            </a:r>
            <a:r>
              <a:rPr lang="en-US" altLang="ja-JP" sz="2400" b="1" dirty="0"/>
              <a:t>  </a:t>
            </a:r>
            <a:r>
              <a:rPr lang="en-US" altLang="ja-JP" sz="2400" dirty="0"/>
              <a:t>20690    </a:t>
            </a:r>
            <a:r>
              <a:rPr lang="ja-JP" altLang="en-US" sz="2400" dirty="0"/>
              <a:t>11987</a:t>
            </a:r>
            <a:r>
              <a:rPr lang="en-US" altLang="ja-JP" sz="2400" dirty="0"/>
              <a:t>    </a:t>
            </a:r>
            <a:r>
              <a:rPr lang="ja-JP" altLang="en-US" sz="2400" dirty="0"/>
              <a:t>29822</a:t>
            </a:r>
            <a:r>
              <a:rPr lang="en-US" altLang="ja-JP" sz="2400" dirty="0"/>
              <a:t>    </a:t>
            </a:r>
            <a:r>
              <a:rPr lang="ja-JP" altLang="en-US" sz="2400" dirty="0"/>
              <a:t>28927</a:t>
            </a:r>
            <a:r>
              <a:rPr lang="en-US" altLang="ja-JP" sz="2400" dirty="0"/>
              <a:t>    </a:t>
            </a:r>
            <a:r>
              <a:rPr lang="ja-JP" altLang="en-US" sz="2400" dirty="0"/>
              <a:t>33974　　</a:t>
            </a:r>
          </a:p>
          <a:p>
            <a:endParaRPr lang="en-US" altLang="ja-JP" sz="2400" dirty="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59"/>
          <p:cNvSpPr/>
          <p:nvPr/>
        </p:nvSpPr>
        <p:spPr>
          <a:xfrm>
            <a:off x="0" y="-16498"/>
            <a:ext cx="12192000" cy="8183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タイトル 1"/>
          <p:cNvSpPr txBox="1"/>
          <p:nvPr/>
        </p:nvSpPr>
        <p:spPr>
          <a:xfrm>
            <a:off x="9264703" y="484783"/>
            <a:ext cx="2027778" cy="311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ja-JP" sz="1600" dirty="0">
                <a:latin typeface="+mn-ea"/>
                <a:ea typeface="+mn-ea"/>
              </a:rPr>
              <a:t>22864620   </a:t>
            </a:r>
            <a:r>
              <a:rPr lang="ja-JP" altLang="en-US" sz="1600" dirty="0">
                <a:latin typeface="+mn-ea"/>
                <a:ea typeface="+mn-ea"/>
              </a:rPr>
              <a:t>竇 宇豪</a:t>
            </a:r>
          </a:p>
        </p:txBody>
      </p:sp>
      <p:sp>
        <p:nvSpPr>
          <p:cNvPr id="11" name="タイトル 1"/>
          <p:cNvSpPr txBox="1"/>
          <p:nvPr/>
        </p:nvSpPr>
        <p:spPr>
          <a:xfrm>
            <a:off x="8488935" y="-124660"/>
            <a:ext cx="3474465" cy="55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" b="1" dirty="0">
                <a:latin typeface="+mn-ea"/>
                <a:ea typeface="+mn-ea"/>
              </a:rPr>
              <a:t>ソフトウェアデザインスタジオ</a:t>
            </a:r>
          </a:p>
        </p:txBody>
      </p:sp>
      <p:sp>
        <p:nvSpPr>
          <p:cNvPr id="13" name="正方形/長方形 259"/>
          <p:cNvSpPr/>
          <p:nvPr/>
        </p:nvSpPr>
        <p:spPr>
          <a:xfrm>
            <a:off x="1142455" y="1084460"/>
            <a:ext cx="1563673" cy="47189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42455" y="1107050"/>
            <a:ext cx="156367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sym typeface="+mn-ea"/>
              </a:rPr>
              <a:t>実験</a:t>
            </a:r>
            <a:endParaRPr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正方形/長方形 6"/>
          <p:cNvSpPr/>
          <p:nvPr/>
        </p:nvSpPr>
        <p:spPr>
          <a:xfrm>
            <a:off x="1116876" y="1764092"/>
            <a:ext cx="955112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kumimoji="1" lang="en-US" altLang="ja-JP" sz="2000" dirty="0"/>
          </a:p>
          <a:p>
            <a:endParaRPr kumimoji="1" lang="ja-JP" altLang="en-US" sz="2000" dirty="0"/>
          </a:p>
        </p:txBody>
      </p:sp>
      <p:sp>
        <p:nvSpPr>
          <p:cNvPr id="23" name="タイトル 1"/>
          <p:cNvSpPr txBox="1"/>
          <p:nvPr/>
        </p:nvSpPr>
        <p:spPr>
          <a:xfrm>
            <a:off x="831053" y="70388"/>
            <a:ext cx="7867460" cy="365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800" b="1" dirty="0">
                <a:latin typeface="+mn-ea"/>
                <a:ea typeface="+mn-ea"/>
              </a:rPr>
              <a:t>教師なしニューラルネットワークによる人間の顔アニメーションの転写</a:t>
            </a:r>
          </a:p>
        </p:txBody>
      </p:sp>
      <p:sp>
        <p:nvSpPr>
          <p:cNvPr id="24" name="タイトル 1"/>
          <p:cNvSpPr txBox="1"/>
          <p:nvPr/>
        </p:nvSpPr>
        <p:spPr>
          <a:xfrm>
            <a:off x="1819069" y="281707"/>
            <a:ext cx="6488349" cy="471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i="1" dirty="0">
                <a:solidFill>
                  <a:srgbClr val="000000"/>
                </a:solidFill>
                <a:latin typeface="+mn-ea"/>
              </a:rPr>
              <a:t>Human Facial Animation Retargeting by Unsupervised Neural Network </a:t>
            </a:r>
            <a:endParaRPr lang="ja-JP" altLang="en-US" sz="1400" b="1" i="1" dirty="0"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96640" y="6014085"/>
            <a:ext cx="45910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2800" b="1" dirty="0">
                <a:sym typeface="+mn-ea"/>
              </a:rPr>
              <a:t>転写</a:t>
            </a:r>
            <a:r>
              <a:rPr lang="en-US" altLang="ja-JP" sz="2800" b="1" dirty="0">
                <a:sym typeface="+mn-ea"/>
              </a:rPr>
              <a:t>B</a:t>
            </a:r>
            <a:r>
              <a:rPr lang="ja-JP" altLang="en-US" sz="2800" b="1" dirty="0">
                <a:sym typeface="+mn-ea"/>
              </a:rPr>
              <a:t>➡</a:t>
            </a:r>
            <a:r>
              <a:rPr lang="en-US" altLang="ja-JP" sz="2800" b="1" dirty="0">
                <a:sym typeface="+mn-ea"/>
              </a:rPr>
              <a:t>A</a:t>
            </a:r>
            <a:r>
              <a:rPr lang="ja-JP" altLang="en-US" sz="2800" b="1" dirty="0">
                <a:sym typeface="+mn-ea"/>
              </a:rPr>
              <a:t>　口を開ける</a:t>
            </a:r>
          </a:p>
        </p:txBody>
      </p:sp>
      <p:pic>
        <p:nvPicPr>
          <p:cNvPr id="2" name="0000-0042_or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9130" y="1989221"/>
            <a:ext cx="5553543" cy="3224764"/>
          </a:xfrm>
          <a:prstGeom prst="rect">
            <a:avLst/>
          </a:prstGeom>
        </p:spPr>
      </p:pic>
      <p:pic>
        <p:nvPicPr>
          <p:cNvPr id="6" name="0000-0042_tar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83320" y="1989221"/>
            <a:ext cx="5553543" cy="3224764"/>
          </a:xfrm>
          <a:prstGeom prst="rect">
            <a:avLst/>
          </a:prstGeom>
        </p:spPr>
      </p:pic>
      <p:sp>
        <p:nvSpPr>
          <p:cNvPr id="19" name="正方形/長方形 26"/>
          <p:cNvSpPr/>
          <p:nvPr>
            <p:custDataLst>
              <p:tags r:id="rId5"/>
            </p:custDataLst>
          </p:nvPr>
        </p:nvSpPr>
        <p:spPr>
          <a:xfrm>
            <a:off x="2044974" y="5420715"/>
            <a:ext cx="276963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000" b="1" dirty="0"/>
              <a:t>ソースアニメーション</a:t>
            </a:r>
          </a:p>
        </p:txBody>
      </p:sp>
      <p:sp>
        <p:nvSpPr>
          <p:cNvPr id="7" name="正方形/長方形 26"/>
          <p:cNvSpPr/>
          <p:nvPr>
            <p:custDataLst>
              <p:tags r:id="rId6"/>
            </p:custDataLst>
          </p:nvPr>
        </p:nvSpPr>
        <p:spPr>
          <a:xfrm>
            <a:off x="7677290" y="5413730"/>
            <a:ext cx="276963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000" b="1" dirty="0"/>
              <a:t>転写結果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17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repeatCount="indefinite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>
                <p:cTn id="11" repeatCount="indefinite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59"/>
          <p:cNvSpPr/>
          <p:nvPr>
            <p:custDataLst>
              <p:tags r:id="rId1"/>
            </p:custDataLst>
          </p:nvPr>
        </p:nvSpPr>
        <p:spPr>
          <a:xfrm>
            <a:off x="1142365" y="1084580"/>
            <a:ext cx="1298575" cy="47180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文本框 14"/>
          <p:cNvSpPr txBox="1"/>
          <p:nvPr>
            <p:custDataLst>
              <p:tags r:id="rId2"/>
            </p:custDataLst>
          </p:nvPr>
        </p:nvSpPr>
        <p:spPr>
          <a:xfrm>
            <a:off x="1142365" y="1096645"/>
            <a:ext cx="129794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</a:rPr>
              <a:t>考察</a:t>
            </a:r>
          </a:p>
        </p:txBody>
      </p:sp>
      <p:sp>
        <p:nvSpPr>
          <p:cNvPr id="19" name="字幕 2"/>
          <p:cNvSpPr txBox="1"/>
          <p:nvPr>
            <p:custDataLst>
              <p:tags r:id="rId3"/>
            </p:custDataLst>
          </p:nvPr>
        </p:nvSpPr>
        <p:spPr>
          <a:xfrm>
            <a:off x="1032266" y="1872858"/>
            <a:ext cx="5874372" cy="3616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1800"/>
              </a:spcAft>
            </a:pPr>
            <a:endParaRPr lang="ja-JP" altLang="en-US" sz="1800" dirty="0"/>
          </a:p>
        </p:txBody>
      </p:sp>
      <p:sp>
        <p:nvSpPr>
          <p:cNvPr id="18" name="正方形/長方形 259"/>
          <p:cNvSpPr/>
          <p:nvPr>
            <p:custDataLst>
              <p:tags r:id="rId4"/>
            </p:custDataLst>
          </p:nvPr>
        </p:nvSpPr>
        <p:spPr>
          <a:xfrm>
            <a:off x="0" y="-16498"/>
            <a:ext cx="12192000" cy="8183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タイトル 1"/>
          <p:cNvSpPr txBox="1"/>
          <p:nvPr>
            <p:custDataLst>
              <p:tags r:id="rId5"/>
            </p:custDataLst>
          </p:nvPr>
        </p:nvSpPr>
        <p:spPr>
          <a:xfrm>
            <a:off x="1819069" y="281707"/>
            <a:ext cx="6488349" cy="471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i="1" dirty="0">
                <a:solidFill>
                  <a:srgbClr val="000000"/>
                </a:solidFill>
                <a:latin typeface="+mn-ea"/>
              </a:rPr>
              <a:t>Human Facial Animation Retargeting by Unsupervised Neural Network </a:t>
            </a:r>
            <a:endParaRPr lang="ja-JP" altLang="en-US" sz="1400" b="1" i="1" dirty="0">
              <a:latin typeface="+mn-ea"/>
            </a:endParaRPr>
          </a:p>
        </p:txBody>
      </p:sp>
      <p:sp>
        <p:nvSpPr>
          <p:cNvPr id="27" name="タイトル 1"/>
          <p:cNvSpPr txBox="1"/>
          <p:nvPr>
            <p:custDataLst>
              <p:tags r:id="rId6"/>
            </p:custDataLst>
          </p:nvPr>
        </p:nvSpPr>
        <p:spPr>
          <a:xfrm>
            <a:off x="9264703" y="484783"/>
            <a:ext cx="2027778" cy="311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ja-JP" sz="1600" dirty="0">
                <a:latin typeface="+mn-ea"/>
                <a:ea typeface="+mn-ea"/>
              </a:rPr>
              <a:t>22864620   </a:t>
            </a:r>
            <a:r>
              <a:rPr lang="ja-JP" altLang="en-US" sz="1600" dirty="0">
                <a:latin typeface="+mn-ea"/>
                <a:ea typeface="+mn-ea"/>
              </a:rPr>
              <a:t>竇 宇豪</a:t>
            </a:r>
          </a:p>
        </p:txBody>
      </p:sp>
      <p:sp>
        <p:nvSpPr>
          <p:cNvPr id="28" name="タイトル 1"/>
          <p:cNvSpPr txBox="1"/>
          <p:nvPr>
            <p:custDataLst>
              <p:tags r:id="rId7"/>
            </p:custDataLst>
          </p:nvPr>
        </p:nvSpPr>
        <p:spPr>
          <a:xfrm>
            <a:off x="8488935" y="-124660"/>
            <a:ext cx="3474465" cy="55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" b="1" dirty="0">
                <a:latin typeface="+mn-ea"/>
                <a:ea typeface="+mn-ea"/>
              </a:rPr>
              <a:t>ソフトウェアデザインスタジオ</a:t>
            </a: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1032509" y="1838960"/>
            <a:ext cx="6012867" cy="4355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000" b="1" dirty="0">
                <a:sym typeface="+mn-ea"/>
              </a:rPr>
              <a:t>上手くいかないケースがある</a:t>
            </a:r>
            <a:endParaRPr lang="ja-JP" altLang="en-US" sz="2000" b="1" dirty="0"/>
          </a:p>
          <a:p>
            <a:pPr marL="285750" indent="-285750" algn="l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ja-JP" altLang="en-US" sz="1800" b="1" dirty="0">
              <a:sym typeface="+mn-ea"/>
            </a:endParaRPr>
          </a:p>
          <a:p>
            <a:pPr marL="285750" indent="-285750" algn="l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ja-JP" altLang="en-US" sz="1800" b="1" dirty="0">
              <a:sym typeface="+mn-ea"/>
            </a:endParaRPr>
          </a:p>
          <a:p>
            <a:pPr marL="285750" indent="-285750" algn="l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メッシュの頂点が望むように変形しなかった</a:t>
            </a:r>
          </a:p>
          <a:p>
            <a:pPr marL="742950" lvl="1" indent="-285750" algn="l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2000" b="1" dirty="0" err="1"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Unpooling</a:t>
            </a: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により、</a:t>
            </a:r>
            <a:r>
              <a:rPr lang="ja-JP" altLang="zh-CN" sz="2000" b="1" dirty="0"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メッシュが平均化される</a:t>
            </a:r>
            <a:endParaRPr lang="zh-CN" altLang="en-US" sz="20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285750" indent="-285750" algn="l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ja-JP" sz="1800" dirty="0"/>
          </a:p>
          <a:p>
            <a:pPr marL="285750" indent="-285750" algn="l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ja-JP" sz="1800" dirty="0"/>
          </a:p>
          <a:p>
            <a:pPr marL="285750" indent="-285750" algn="l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000" b="1" dirty="0">
                <a:sym typeface="+mn-ea"/>
              </a:rPr>
              <a:t>生成された結果のメッシュが平坦でないところがある</a:t>
            </a:r>
          </a:p>
          <a:p>
            <a:pPr marL="742950" lvl="1" indent="-285750" algn="l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2000" b="1" dirty="0">
                <a:sym typeface="+mn-ea"/>
              </a:rPr>
              <a:t>Loss</a:t>
            </a:r>
            <a:r>
              <a:rPr lang="zh-CN" altLang="ja-JP" sz="2000" b="1" dirty="0">
                <a:sym typeface="+mn-ea"/>
              </a:rPr>
              <a:t> </a:t>
            </a:r>
            <a:r>
              <a:rPr lang="en-US" altLang="zh-CN" sz="2000" b="1" dirty="0">
                <a:sym typeface="+mn-ea"/>
              </a:rPr>
              <a:t>Function</a:t>
            </a:r>
            <a:r>
              <a:rPr lang="ja-JP" altLang="zh-CN" sz="2000" b="1" dirty="0">
                <a:sym typeface="+mn-ea"/>
              </a:rPr>
              <a:t>に</a:t>
            </a:r>
            <a:r>
              <a:rPr lang="en-US" altLang="ja-JP" sz="2000" b="1" dirty="0">
                <a:sym typeface="+mn-ea"/>
              </a:rPr>
              <a:t>スムーズさ</a:t>
            </a:r>
            <a:r>
              <a:rPr lang="ja-JP" altLang="ja-JP" sz="2000" b="1" dirty="0">
                <a:sym typeface="+mn-ea"/>
              </a:rPr>
              <a:t>の情報を考慮してない</a:t>
            </a:r>
            <a:endParaRPr lang="ja-JP" altLang="en-US" sz="2000" b="1" dirty="0">
              <a:sym typeface="+mn-ea"/>
            </a:endParaRPr>
          </a:p>
          <a:p>
            <a:pPr marL="742950" lvl="1" indent="-285750" algn="l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ja-JP" altLang="en-US" sz="2000" dirty="0"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992620" y="1014095"/>
            <a:ext cx="4516755" cy="171577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411085" y="2825750"/>
            <a:ext cx="3680460" cy="2066290"/>
          </a:xfrm>
          <a:prstGeom prst="rect">
            <a:avLst/>
          </a:prstGeom>
        </p:spPr>
      </p:pic>
      <p:sp>
        <p:nvSpPr>
          <p:cNvPr id="25" name="タイトル 1"/>
          <p:cNvSpPr txBox="1"/>
          <p:nvPr>
            <p:custDataLst>
              <p:tags r:id="rId11"/>
            </p:custDataLst>
          </p:nvPr>
        </p:nvSpPr>
        <p:spPr>
          <a:xfrm>
            <a:off x="831053" y="70388"/>
            <a:ext cx="7867460" cy="365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800" b="1" dirty="0">
                <a:latin typeface="+mn-ea"/>
                <a:ea typeface="+mn-ea"/>
              </a:rPr>
              <a:t>教師なしニューラルネットワークによる人間の顔アニメーションの転写</a:t>
            </a: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870615" y="5253990"/>
            <a:ext cx="5250180" cy="1493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259"/>
          <p:cNvSpPr/>
          <p:nvPr>
            <p:custDataLst>
              <p:tags r:id="rId1"/>
            </p:custDataLst>
          </p:nvPr>
        </p:nvSpPr>
        <p:spPr>
          <a:xfrm>
            <a:off x="0" y="-1"/>
            <a:ext cx="12192000" cy="8183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タイトル 1"/>
          <p:cNvSpPr txBox="1"/>
          <p:nvPr>
            <p:custDataLst>
              <p:tags r:id="rId2"/>
            </p:custDataLst>
          </p:nvPr>
        </p:nvSpPr>
        <p:spPr>
          <a:xfrm>
            <a:off x="9264703" y="484783"/>
            <a:ext cx="2027778" cy="311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ja-JP" sz="1600" dirty="0">
                <a:latin typeface="+mn-ea"/>
                <a:ea typeface="+mn-ea"/>
              </a:rPr>
              <a:t>22864620   </a:t>
            </a:r>
            <a:r>
              <a:rPr lang="ja-JP" altLang="en-US" sz="1600" dirty="0">
                <a:latin typeface="+mn-ea"/>
                <a:ea typeface="+mn-ea"/>
              </a:rPr>
              <a:t>竇 宇豪</a:t>
            </a:r>
          </a:p>
        </p:txBody>
      </p:sp>
      <p:sp>
        <p:nvSpPr>
          <p:cNvPr id="2" name="タイトル 1"/>
          <p:cNvSpPr txBox="1"/>
          <p:nvPr>
            <p:custDataLst>
              <p:tags r:id="rId3"/>
            </p:custDataLst>
          </p:nvPr>
        </p:nvSpPr>
        <p:spPr>
          <a:xfrm>
            <a:off x="8488935" y="-124660"/>
            <a:ext cx="3474465" cy="55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" b="1" dirty="0">
                <a:latin typeface="+mn-ea"/>
                <a:ea typeface="+mn-ea"/>
              </a:rPr>
              <a:t>ソフトウェアデザインスタジオ</a:t>
            </a:r>
          </a:p>
        </p:txBody>
      </p:sp>
      <p:sp>
        <p:nvSpPr>
          <p:cNvPr id="14" name="正方形/長方形 259"/>
          <p:cNvSpPr/>
          <p:nvPr>
            <p:custDataLst>
              <p:tags r:id="rId4"/>
            </p:custDataLst>
          </p:nvPr>
        </p:nvSpPr>
        <p:spPr>
          <a:xfrm>
            <a:off x="1142456" y="1084460"/>
            <a:ext cx="1493740" cy="47189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文本框 14"/>
          <p:cNvSpPr txBox="1"/>
          <p:nvPr>
            <p:custDataLst>
              <p:tags r:id="rId5"/>
            </p:custDataLst>
          </p:nvPr>
        </p:nvSpPr>
        <p:spPr>
          <a:xfrm>
            <a:off x="1142456" y="1096659"/>
            <a:ext cx="1493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</a:rPr>
              <a:t>結論</a:t>
            </a: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032510" y="1838960"/>
            <a:ext cx="9959340" cy="4354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手法</a:t>
            </a:r>
          </a:p>
          <a:p>
            <a:pPr marL="742950" lvl="1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GCN</a:t>
            </a: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と</a:t>
            </a:r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GAN</a:t>
            </a: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の組み合わせによる教師なしの顔アニメーションの転写を提案した</a:t>
            </a:r>
            <a:endParaRPr lang="ja-JP" altLang="zh-CN" sz="2000" b="1" dirty="0">
              <a:latin typeface="游ゴシック" panose="020B0400000000000000" pitchFamily="50" charset="-128"/>
              <a:ea typeface="游ゴシック" panose="020B0400000000000000" pitchFamily="50" charset="-128"/>
              <a:sym typeface="+mn-ea"/>
            </a:endParaRPr>
          </a:p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ja-JP" altLang="zh-CN" sz="2400" b="1" dirty="0"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メリット</a:t>
            </a:r>
          </a:p>
          <a:p>
            <a:pPr marL="742950" lvl="1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構造違う顔モデルの間に転写できる​</a:t>
            </a:r>
            <a:endParaRPr lang="ja-JP" altLang="zh-CN" sz="2000" b="1" dirty="0">
              <a:latin typeface="游ゴシック" panose="020B0400000000000000" pitchFamily="50" charset="-128"/>
              <a:ea typeface="游ゴシック" panose="020B0400000000000000" pitchFamily="50" charset="-128"/>
              <a:sym typeface="+mn-ea"/>
            </a:endParaRPr>
          </a:p>
          <a:p>
            <a:pPr marL="742950" lvl="1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ja-JP" altLang="zh-CN" sz="2000" b="1" dirty="0"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対応がないアニメーションデータをトレーニングできる</a:t>
            </a:r>
            <a:endParaRPr lang="en-US" altLang="ja-JP" sz="18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285750" indent="-285750" algn="l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評価</a:t>
            </a:r>
          </a:p>
          <a:p>
            <a:pPr marL="742950" lvl="1" indent="-285750" algn="l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低品質な転写アニメーションを生成できる</a:t>
            </a:r>
          </a:p>
          <a:p>
            <a:pPr marL="742950" lvl="1" indent="-285750" algn="l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生成された結果にはまたいくつの欠点がある</a:t>
            </a:r>
          </a:p>
        </p:txBody>
      </p:sp>
      <p:sp>
        <p:nvSpPr>
          <p:cNvPr id="5" name="タイトル 1"/>
          <p:cNvSpPr txBox="1"/>
          <p:nvPr>
            <p:custDataLst>
              <p:tags r:id="rId7"/>
            </p:custDataLst>
          </p:nvPr>
        </p:nvSpPr>
        <p:spPr>
          <a:xfrm>
            <a:off x="831053" y="70388"/>
            <a:ext cx="7867460" cy="365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800" b="1" dirty="0">
                <a:latin typeface="+mn-ea"/>
                <a:ea typeface="+mn-ea"/>
              </a:rPr>
              <a:t>教師なしニューラルネットワークによる人間の顔アニメーションの転写</a:t>
            </a:r>
          </a:p>
        </p:txBody>
      </p:sp>
      <p:sp>
        <p:nvSpPr>
          <p:cNvPr id="7" name="タイトル 1"/>
          <p:cNvSpPr txBox="1"/>
          <p:nvPr>
            <p:custDataLst>
              <p:tags r:id="rId8"/>
            </p:custDataLst>
          </p:nvPr>
        </p:nvSpPr>
        <p:spPr>
          <a:xfrm>
            <a:off x="1819069" y="281707"/>
            <a:ext cx="6488349" cy="471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i="1" dirty="0">
                <a:solidFill>
                  <a:srgbClr val="000000"/>
                </a:solidFill>
                <a:latin typeface="+mn-ea"/>
              </a:rPr>
              <a:t>Human Facial Animation Retargeting by Unsupervised Neural Network </a:t>
            </a:r>
            <a:endParaRPr lang="ja-JP" altLang="en-US" sz="1400" b="1" i="1" dirty="0">
              <a:latin typeface="+mn-ea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59"/>
          <p:cNvSpPr/>
          <p:nvPr/>
        </p:nvSpPr>
        <p:spPr>
          <a:xfrm>
            <a:off x="0" y="-16498"/>
            <a:ext cx="12192000" cy="8183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タイトル 1"/>
          <p:cNvSpPr txBox="1"/>
          <p:nvPr/>
        </p:nvSpPr>
        <p:spPr>
          <a:xfrm>
            <a:off x="1819069" y="281707"/>
            <a:ext cx="6488349" cy="471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i="1" dirty="0">
                <a:solidFill>
                  <a:srgbClr val="000000"/>
                </a:solidFill>
                <a:latin typeface="+mn-ea"/>
              </a:rPr>
              <a:t>Human Facial Animation Retargeting by Unsupervised Neural Network </a:t>
            </a:r>
            <a:endParaRPr lang="ja-JP" altLang="en-US" sz="1400" b="1" i="1" dirty="0">
              <a:latin typeface="+mn-ea"/>
            </a:endParaRPr>
          </a:p>
        </p:txBody>
      </p:sp>
      <p:sp>
        <p:nvSpPr>
          <p:cNvPr id="10" name="タイトル 1"/>
          <p:cNvSpPr txBox="1"/>
          <p:nvPr/>
        </p:nvSpPr>
        <p:spPr>
          <a:xfrm>
            <a:off x="9264703" y="484783"/>
            <a:ext cx="2027778" cy="311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ja-JP" sz="1600" dirty="0">
                <a:latin typeface="+mn-ea"/>
                <a:ea typeface="+mn-ea"/>
              </a:rPr>
              <a:t>22864620   </a:t>
            </a:r>
            <a:r>
              <a:rPr lang="ja-JP" altLang="en-US" sz="1600" dirty="0">
                <a:latin typeface="+mn-ea"/>
                <a:ea typeface="+mn-ea"/>
              </a:rPr>
              <a:t>竇 宇豪</a:t>
            </a:r>
          </a:p>
        </p:txBody>
      </p:sp>
      <p:sp>
        <p:nvSpPr>
          <p:cNvPr id="11" name="タイトル 1"/>
          <p:cNvSpPr txBox="1"/>
          <p:nvPr/>
        </p:nvSpPr>
        <p:spPr>
          <a:xfrm>
            <a:off x="8488935" y="-124660"/>
            <a:ext cx="3474465" cy="55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" b="1" dirty="0">
                <a:latin typeface="+mn-ea"/>
                <a:ea typeface="+mn-ea"/>
              </a:rPr>
              <a:t>ソフトウェアデザインスタジオ</a:t>
            </a:r>
          </a:p>
        </p:txBody>
      </p:sp>
      <p:sp>
        <p:nvSpPr>
          <p:cNvPr id="13" name="正方形/長方形 259"/>
          <p:cNvSpPr/>
          <p:nvPr/>
        </p:nvSpPr>
        <p:spPr>
          <a:xfrm>
            <a:off x="1142455" y="1084460"/>
            <a:ext cx="1563673" cy="47189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42455" y="1107050"/>
            <a:ext cx="1563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</a:rPr>
              <a:t>研究背景</a:t>
            </a:r>
            <a:endParaRPr lang="en-US" altLang="ja-JP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40" y="2076450"/>
            <a:ext cx="6045835" cy="3833495"/>
          </a:xfrm>
          <a:prstGeom prst="rect">
            <a:avLst/>
          </a:prstGeom>
        </p:spPr>
      </p:pic>
      <p:sp>
        <p:nvSpPr>
          <p:cNvPr id="22" name="正方形/長方形 6"/>
          <p:cNvSpPr/>
          <p:nvPr/>
        </p:nvSpPr>
        <p:spPr>
          <a:xfrm>
            <a:off x="777240" y="2204720"/>
            <a:ext cx="5434330" cy="31864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sz="2400" b="1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高品質な</a:t>
            </a:r>
            <a:r>
              <a:rPr lang="ja-JP" altLang="en-US" sz="2400" b="1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顔</a:t>
            </a:r>
            <a:r>
              <a:rPr lang="ja-JP" sz="2400" b="1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アニメーション</a:t>
            </a:r>
            <a:r>
              <a:rPr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の活用</a:t>
            </a:r>
          </a:p>
          <a:p>
            <a:r>
              <a:rPr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・ハイエンドゲームや映画</a:t>
            </a:r>
          </a:p>
          <a:p>
            <a:endParaRPr lang="ja-JP" altLang="en-US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ja-JP" altLang="en-US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ja-JP" altLang="en-US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  <a:sym typeface="+mn-ea"/>
              </a:rPr>
              <a:t>制作における課題</a:t>
            </a:r>
          </a:p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  <a:sym typeface="+mn-ea"/>
              </a:rPr>
              <a:t>・高額なキャプチャ費用</a:t>
            </a:r>
          </a:p>
          <a:p>
            <a:r>
              <a:rPr lang="ja-JP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  <a:sym typeface="+mn-ea"/>
              </a:rPr>
              <a:t>・アニメーターによる多大な手直し</a:t>
            </a:r>
          </a:p>
          <a:p>
            <a:endParaRPr lang="ja-JP" altLang="en-US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ja-JP" altLang="en-US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ja-JP" altLang="en-US" sz="2000" b="1" dirty="0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</p:txBody>
      </p:sp>
      <p:sp>
        <p:nvSpPr>
          <p:cNvPr id="23" name="タイトル 1"/>
          <p:cNvSpPr txBox="1"/>
          <p:nvPr>
            <p:custDataLst>
              <p:tags r:id="rId1"/>
            </p:custDataLst>
          </p:nvPr>
        </p:nvSpPr>
        <p:spPr>
          <a:xfrm>
            <a:off x="831053" y="70388"/>
            <a:ext cx="7867460" cy="365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800" b="1" dirty="0">
                <a:latin typeface="+mn-ea"/>
                <a:ea typeface="+mn-ea"/>
              </a:rPr>
              <a:t>教師なしニューラルネットワークによる人間の顔アニメーションの転写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913805" y="5855980"/>
            <a:ext cx="1979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[Cao et al. 2015]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59"/>
          <p:cNvSpPr/>
          <p:nvPr/>
        </p:nvSpPr>
        <p:spPr>
          <a:xfrm>
            <a:off x="0" y="-16498"/>
            <a:ext cx="12192000" cy="8183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タイトル 1"/>
          <p:cNvSpPr txBox="1"/>
          <p:nvPr/>
        </p:nvSpPr>
        <p:spPr>
          <a:xfrm>
            <a:off x="9264703" y="484783"/>
            <a:ext cx="2027778" cy="311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ja-JP" sz="1600" dirty="0">
                <a:latin typeface="+mn-ea"/>
                <a:ea typeface="+mn-ea"/>
              </a:rPr>
              <a:t>22864620   </a:t>
            </a:r>
            <a:r>
              <a:rPr lang="ja-JP" altLang="en-US" sz="1600" dirty="0">
                <a:latin typeface="+mn-ea"/>
                <a:ea typeface="+mn-ea"/>
              </a:rPr>
              <a:t>竇 宇豪</a:t>
            </a:r>
          </a:p>
        </p:txBody>
      </p:sp>
      <p:sp>
        <p:nvSpPr>
          <p:cNvPr id="11" name="タイトル 1"/>
          <p:cNvSpPr txBox="1"/>
          <p:nvPr/>
        </p:nvSpPr>
        <p:spPr>
          <a:xfrm>
            <a:off x="8488935" y="-124660"/>
            <a:ext cx="3474465" cy="55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" b="1" dirty="0">
                <a:latin typeface="+mn-ea"/>
                <a:ea typeface="+mn-ea"/>
              </a:rPr>
              <a:t>ソフトウェアデザインスタジオ</a:t>
            </a:r>
          </a:p>
        </p:txBody>
      </p:sp>
      <p:sp>
        <p:nvSpPr>
          <p:cNvPr id="13" name="正方形/長方形 259"/>
          <p:cNvSpPr/>
          <p:nvPr/>
        </p:nvSpPr>
        <p:spPr>
          <a:xfrm>
            <a:off x="1142455" y="1084460"/>
            <a:ext cx="1563673" cy="47189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42455" y="1107050"/>
            <a:ext cx="1563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</a:rPr>
              <a:t>提案手法</a:t>
            </a:r>
          </a:p>
        </p:txBody>
      </p:sp>
      <p:sp>
        <p:nvSpPr>
          <p:cNvPr id="2" name="AutoShape 2" descr="GAtoB.png"/>
          <p:cNvSpPr>
            <a:spLocks noChangeAspect="1" noChangeArrowheads="1"/>
          </p:cNvSpPr>
          <p:nvPr/>
        </p:nvSpPr>
        <p:spPr bwMode="auto">
          <a:xfrm>
            <a:off x="5943600" y="3685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ja-JP" altLang="en-US"/>
          </a:p>
        </p:txBody>
      </p:sp>
      <p:sp>
        <p:nvSpPr>
          <p:cNvPr id="23" name="タイトル 1"/>
          <p:cNvSpPr txBox="1"/>
          <p:nvPr/>
        </p:nvSpPr>
        <p:spPr>
          <a:xfrm>
            <a:off x="831053" y="70388"/>
            <a:ext cx="7867460" cy="365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800" b="1" dirty="0">
                <a:latin typeface="+mn-ea"/>
                <a:ea typeface="+mn-ea"/>
              </a:rPr>
              <a:t>教師なしニューラルネットワークによる人間の顔アニメーションの転写</a:t>
            </a:r>
          </a:p>
        </p:txBody>
      </p:sp>
      <p:sp>
        <p:nvSpPr>
          <p:cNvPr id="24" name="タイトル 1"/>
          <p:cNvSpPr txBox="1"/>
          <p:nvPr/>
        </p:nvSpPr>
        <p:spPr>
          <a:xfrm>
            <a:off x="1819069" y="281707"/>
            <a:ext cx="6488349" cy="471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i="1" dirty="0">
                <a:solidFill>
                  <a:srgbClr val="000000"/>
                </a:solidFill>
                <a:latin typeface="+mn-ea"/>
              </a:rPr>
              <a:t>Human Facial Animation Retargeting by Unsupervised Neural Network </a:t>
            </a:r>
            <a:endParaRPr lang="ja-JP" altLang="en-US" sz="1400" b="1" i="1" dirty="0"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7780" y="1752600"/>
            <a:ext cx="7792720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入力</a:t>
            </a:r>
          </a:p>
          <a:p>
            <a:r>
              <a:rPr lang="zh-CN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Delta Face</a:t>
            </a:r>
            <a:r>
              <a:rPr lang="zh-CN" altLang="en-US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：顔アニメーションと無表情な顔の</a:t>
            </a:r>
            <a:r>
              <a:rPr lang="zh-CN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差分</a:t>
            </a:r>
            <a:endParaRPr lang="zh-CN" altLang="en-US" sz="2400" dirty="0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zh-CN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zh-CN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zh-CN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zh-CN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zh-CN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endParaRPr lang="zh-CN" altLang="en-US" dirty="0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r>
              <a:rPr lang="zh-CN" altLang="en-US" sz="28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出力</a:t>
            </a:r>
          </a:p>
          <a:p>
            <a:r>
              <a:rPr lang="ja-JP" altLang="zh-CN" sz="2400" dirty="0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転写された</a:t>
            </a:r>
            <a:r>
              <a:rPr lang="zh-CN" altLang="en-US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  <a:sym typeface="+mn-ea"/>
              </a:rPr>
              <a:t>Delta Face</a:t>
            </a:r>
            <a:endParaRPr lang="ja-JP" altLang="zh-CN" sz="2400" b="1" dirty="0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614295" y="2389505"/>
            <a:ext cx="4137660" cy="20802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37155" y="4885690"/>
            <a:ext cx="4000500" cy="2080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59"/>
          <p:cNvSpPr/>
          <p:nvPr/>
        </p:nvSpPr>
        <p:spPr>
          <a:xfrm>
            <a:off x="0" y="-16498"/>
            <a:ext cx="12192000" cy="8183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タイトル 1"/>
          <p:cNvSpPr txBox="1"/>
          <p:nvPr/>
        </p:nvSpPr>
        <p:spPr>
          <a:xfrm>
            <a:off x="9264703" y="484783"/>
            <a:ext cx="2027778" cy="311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ja-JP" sz="1600" dirty="0">
                <a:latin typeface="+mn-ea"/>
                <a:ea typeface="+mn-ea"/>
              </a:rPr>
              <a:t>22864620   </a:t>
            </a:r>
            <a:r>
              <a:rPr lang="ja-JP" altLang="en-US" sz="1600" dirty="0">
                <a:latin typeface="+mn-ea"/>
                <a:ea typeface="+mn-ea"/>
              </a:rPr>
              <a:t>竇 宇豪</a:t>
            </a:r>
          </a:p>
        </p:txBody>
      </p:sp>
      <p:sp>
        <p:nvSpPr>
          <p:cNvPr id="11" name="タイトル 1"/>
          <p:cNvSpPr txBox="1"/>
          <p:nvPr/>
        </p:nvSpPr>
        <p:spPr>
          <a:xfrm>
            <a:off x="8488935" y="-124660"/>
            <a:ext cx="3474465" cy="55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" b="1" dirty="0">
                <a:latin typeface="+mn-ea"/>
                <a:ea typeface="+mn-ea"/>
              </a:rPr>
              <a:t>ソフトウェアデザインスタジオ</a:t>
            </a:r>
          </a:p>
        </p:txBody>
      </p:sp>
      <p:sp>
        <p:nvSpPr>
          <p:cNvPr id="13" name="正方形/長方形 259"/>
          <p:cNvSpPr/>
          <p:nvPr/>
        </p:nvSpPr>
        <p:spPr>
          <a:xfrm>
            <a:off x="1142455" y="1084460"/>
            <a:ext cx="1563673" cy="47189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42455" y="1107050"/>
            <a:ext cx="1563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</a:rPr>
              <a:t>研究目的</a:t>
            </a:r>
            <a:endParaRPr lang="en-US" altLang="ja-JP" dirty="0"/>
          </a:p>
        </p:txBody>
      </p:sp>
      <p:sp>
        <p:nvSpPr>
          <p:cNvPr id="4" name="正方形/長方形 6"/>
          <p:cNvSpPr/>
          <p:nvPr/>
        </p:nvSpPr>
        <p:spPr>
          <a:xfrm>
            <a:off x="1116965" y="1764030"/>
            <a:ext cx="8976360" cy="1260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b="1" dirty="0"/>
              <a:t>単一の顔アニメーションを様々なキャラクタに転写</a:t>
            </a:r>
          </a:p>
          <a:p>
            <a:r>
              <a:rPr lang="ja-JP" altLang="en-US" sz="2800" b="1" dirty="0"/>
              <a:t>・データの再活用による制作負荷の低減</a:t>
            </a:r>
          </a:p>
          <a:p>
            <a:endParaRPr kumimoji="1" lang="ja-JP" altLang="en-US" sz="2000" b="1" dirty="0"/>
          </a:p>
        </p:txBody>
      </p:sp>
      <p:sp>
        <p:nvSpPr>
          <p:cNvPr id="19" name="正方形/長方形 26"/>
          <p:cNvSpPr/>
          <p:nvPr/>
        </p:nvSpPr>
        <p:spPr>
          <a:xfrm>
            <a:off x="954279" y="6073495"/>
            <a:ext cx="276963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000" b="1" dirty="0"/>
              <a:t>ソースアニメーション</a:t>
            </a:r>
          </a:p>
        </p:txBody>
      </p:sp>
      <p:sp>
        <p:nvSpPr>
          <p:cNvPr id="20" name="正方形/長方形 28"/>
          <p:cNvSpPr/>
          <p:nvPr/>
        </p:nvSpPr>
        <p:spPr>
          <a:xfrm>
            <a:off x="4645413" y="6084838"/>
            <a:ext cx="276963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000" b="1" dirty="0"/>
              <a:t>ターゲットモデル</a:t>
            </a:r>
          </a:p>
        </p:txBody>
      </p:sp>
      <p:sp>
        <p:nvSpPr>
          <p:cNvPr id="21" name="正方形/長方形 29"/>
          <p:cNvSpPr/>
          <p:nvPr/>
        </p:nvSpPr>
        <p:spPr>
          <a:xfrm>
            <a:off x="8326387" y="6084867"/>
            <a:ext cx="297139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000" b="1" dirty="0"/>
              <a:t>リターゲット結果</a:t>
            </a:r>
          </a:p>
        </p:txBody>
      </p:sp>
      <p:sp>
        <p:nvSpPr>
          <p:cNvPr id="2" name="AutoShape 2" descr="GAtoB.png"/>
          <p:cNvSpPr>
            <a:spLocks noChangeAspect="1" noChangeArrowheads="1"/>
          </p:cNvSpPr>
          <p:nvPr/>
        </p:nvSpPr>
        <p:spPr bwMode="auto">
          <a:xfrm>
            <a:off x="5943600" y="31301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ja-JP" altLang="en-US"/>
          </a:p>
        </p:txBody>
      </p:sp>
      <p:sp>
        <p:nvSpPr>
          <p:cNvPr id="23" name="タイトル 1"/>
          <p:cNvSpPr txBox="1"/>
          <p:nvPr/>
        </p:nvSpPr>
        <p:spPr>
          <a:xfrm>
            <a:off x="831053" y="70388"/>
            <a:ext cx="7867460" cy="365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800" b="1" dirty="0">
                <a:latin typeface="+mn-ea"/>
                <a:ea typeface="+mn-ea"/>
              </a:rPr>
              <a:t>教師なしニューラルネットワークによる人間の顔アニメーションの転写</a:t>
            </a:r>
          </a:p>
        </p:txBody>
      </p:sp>
      <p:sp>
        <p:nvSpPr>
          <p:cNvPr id="24" name="タイトル 1"/>
          <p:cNvSpPr txBox="1"/>
          <p:nvPr/>
        </p:nvSpPr>
        <p:spPr>
          <a:xfrm>
            <a:off x="1819069" y="281707"/>
            <a:ext cx="6488349" cy="471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i="1" dirty="0">
                <a:solidFill>
                  <a:srgbClr val="000000"/>
                </a:solidFill>
                <a:latin typeface="+mn-ea"/>
              </a:rPr>
              <a:t>Human Facial Animation Retargeting by Unsupervised Neural Network </a:t>
            </a:r>
            <a:endParaRPr lang="ja-JP" altLang="en-US" sz="1400" b="1" i="1" dirty="0">
              <a:latin typeface="+mn-ea"/>
            </a:endParaRPr>
          </a:p>
        </p:txBody>
      </p:sp>
      <p:pic>
        <p:nvPicPr>
          <p:cNvPr id="3" name="图片 2" descr="GAtoB_slid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90" y="2804795"/>
            <a:ext cx="10192385" cy="3111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59"/>
          <p:cNvSpPr/>
          <p:nvPr/>
        </p:nvSpPr>
        <p:spPr>
          <a:xfrm>
            <a:off x="0" y="-16498"/>
            <a:ext cx="12192000" cy="8183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タイトル 1"/>
          <p:cNvSpPr txBox="1"/>
          <p:nvPr/>
        </p:nvSpPr>
        <p:spPr>
          <a:xfrm>
            <a:off x="9264703" y="484783"/>
            <a:ext cx="2027778" cy="311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ja-JP" sz="1600" dirty="0">
                <a:latin typeface="+mn-ea"/>
                <a:ea typeface="+mn-ea"/>
              </a:rPr>
              <a:t>22864620   </a:t>
            </a:r>
            <a:r>
              <a:rPr lang="ja-JP" altLang="en-US" sz="1600" dirty="0">
                <a:latin typeface="+mn-ea"/>
                <a:ea typeface="+mn-ea"/>
              </a:rPr>
              <a:t>竇 宇豪</a:t>
            </a:r>
          </a:p>
        </p:txBody>
      </p:sp>
      <p:sp>
        <p:nvSpPr>
          <p:cNvPr id="11" name="タイトル 1"/>
          <p:cNvSpPr txBox="1"/>
          <p:nvPr/>
        </p:nvSpPr>
        <p:spPr>
          <a:xfrm>
            <a:off x="8488935" y="-124660"/>
            <a:ext cx="3474465" cy="55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" b="1" dirty="0">
                <a:latin typeface="+mn-ea"/>
                <a:ea typeface="+mn-ea"/>
              </a:rPr>
              <a:t>ソフトウェアデザインスタジオ</a:t>
            </a:r>
          </a:p>
        </p:txBody>
      </p:sp>
      <p:sp>
        <p:nvSpPr>
          <p:cNvPr id="13" name="正方形/長方形 259"/>
          <p:cNvSpPr/>
          <p:nvPr/>
        </p:nvSpPr>
        <p:spPr>
          <a:xfrm>
            <a:off x="1142455" y="1084460"/>
            <a:ext cx="1563673" cy="47189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42455" y="1107050"/>
            <a:ext cx="1563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</a:rPr>
              <a:t>研究目的</a:t>
            </a:r>
            <a:endParaRPr lang="en-US" altLang="ja-JP" sz="2400" dirty="0"/>
          </a:p>
        </p:txBody>
      </p:sp>
      <p:sp>
        <p:nvSpPr>
          <p:cNvPr id="23" name="タイトル 1"/>
          <p:cNvSpPr txBox="1"/>
          <p:nvPr/>
        </p:nvSpPr>
        <p:spPr>
          <a:xfrm>
            <a:off x="831053" y="70388"/>
            <a:ext cx="7867460" cy="365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800" b="1" dirty="0">
                <a:latin typeface="+mn-ea"/>
                <a:ea typeface="+mn-ea"/>
              </a:rPr>
              <a:t>教師なしニューラルネットワークによる人間の顔アニメーションの転写</a:t>
            </a:r>
          </a:p>
        </p:txBody>
      </p:sp>
      <p:sp>
        <p:nvSpPr>
          <p:cNvPr id="24" name="タイトル 1"/>
          <p:cNvSpPr txBox="1"/>
          <p:nvPr/>
        </p:nvSpPr>
        <p:spPr>
          <a:xfrm>
            <a:off x="1819069" y="281707"/>
            <a:ext cx="6488349" cy="471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i="1" dirty="0">
                <a:solidFill>
                  <a:srgbClr val="000000"/>
                </a:solidFill>
                <a:latin typeface="+mn-ea"/>
              </a:rPr>
              <a:t>Human Facial Animation Retargeting by Unsupervised Neural Network </a:t>
            </a:r>
            <a:endParaRPr lang="ja-JP" altLang="en-US" sz="1400" b="1" i="1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2365" y="163830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2800" b="1" dirty="0">
                <a:sym typeface="+mn-ea"/>
              </a:rPr>
              <a:t>目標</a:t>
            </a:r>
            <a:endParaRPr lang="ja-JP" altLang="ja-JP" sz="2800" b="1" dirty="0"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1032510" y="2188210"/>
            <a:ext cx="4236914" cy="3276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ja-JP" altLang="en-US" sz="2400" b="1" dirty="0">
                <a:sym typeface="+mn-ea"/>
              </a:rPr>
              <a:t>メッシュ構造が違うモデル間にも適用可能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ja-JP" altLang="en-US" sz="2400" b="1" dirty="0">
              <a:sym typeface="+mn-ea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ja-JP" altLang="en-US" b="1" dirty="0">
              <a:sym typeface="+mn-ea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ja-JP" altLang="zh-CN" sz="2400" b="1">
                <a:sym typeface="+mn-ea"/>
              </a:rPr>
              <a:t>転写元・先で対応した同じ表情データを用意する必要が無い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540115" y="930910"/>
            <a:ext cx="1863090" cy="2134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82285" y="927100"/>
            <a:ext cx="1862455" cy="2131695"/>
          </a:xfrm>
          <a:prstGeom prst="rect">
            <a:avLst/>
          </a:prstGeom>
        </p:spPr>
      </p:pic>
      <p:sp>
        <p:nvSpPr>
          <p:cNvPr id="4" name="左右箭头 3"/>
          <p:cNvSpPr/>
          <p:nvPr/>
        </p:nvSpPr>
        <p:spPr>
          <a:xfrm>
            <a:off x="7637145" y="1826260"/>
            <a:ext cx="710565" cy="342900"/>
          </a:xfrm>
          <a:prstGeom prst="left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pair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9905" y="3362325"/>
            <a:ext cx="5156200" cy="35045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62946" y="2669540"/>
            <a:ext cx="4160520" cy="1818640"/>
          </a:xfrm>
          <a:prstGeom prst="rect">
            <a:avLst/>
          </a:prstGeom>
        </p:spPr>
      </p:pic>
      <p:sp>
        <p:nvSpPr>
          <p:cNvPr id="22" name="正方形/長方形 259"/>
          <p:cNvSpPr/>
          <p:nvPr/>
        </p:nvSpPr>
        <p:spPr>
          <a:xfrm>
            <a:off x="0" y="-16498"/>
            <a:ext cx="12192000" cy="8183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タイトル 1"/>
          <p:cNvSpPr txBox="1"/>
          <p:nvPr/>
        </p:nvSpPr>
        <p:spPr>
          <a:xfrm>
            <a:off x="9264703" y="484783"/>
            <a:ext cx="2027778" cy="311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ja-JP" sz="1600" dirty="0">
                <a:latin typeface="+mn-ea"/>
                <a:ea typeface="+mn-ea"/>
              </a:rPr>
              <a:t>22864620   </a:t>
            </a:r>
            <a:r>
              <a:rPr lang="ja-JP" altLang="en-US" sz="1600" dirty="0">
                <a:latin typeface="+mn-ea"/>
                <a:ea typeface="+mn-ea"/>
              </a:rPr>
              <a:t>竇 宇豪</a:t>
            </a:r>
          </a:p>
        </p:txBody>
      </p:sp>
      <p:sp>
        <p:nvSpPr>
          <p:cNvPr id="11" name="タイトル 1"/>
          <p:cNvSpPr txBox="1"/>
          <p:nvPr/>
        </p:nvSpPr>
        <p:spPr>
          <a:xfrm>
            <a:off x="8488935" y="-124660"/>
            <a:ext cx="3474465" cy="55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" b="1" dirty="0">
                <a:latin typeface="+mn-ea"/>
                <a:ea typeface="+mn-ea"/>
              </a:rPr>
              <a:t>ソフトウェアデザインスタジオ</a:t>
            </a:r>
          </a:p>
        </p:txBody>
      </p:sp>
      <p:sp>
        <p:nvSpPr>
          <p:cNvPr id="13" name="正方形/長方形 259"/>
          <p:cNvSpPr/>
          <p:nvPr/>
        </p:nvSpPr>
        <p:spPr>
          <a:xfrm>
            <a:off x="1142455" y="1084460"/>
            <a:ext cx="1563673" cy="47189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42455" y="1107050"/>
            <a:ext cx="1563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</a:rPr>
              <a:t>先行研究</a:t>
            </a:r>
            <a:endParaRPr lang="en-US" altLang="ja-JP" sz="2400" dirty="0"/>
          </a:p>
        </p:txBody>
      </p:sp>
      <p:sp>
        <p:nvSpPr>
          <p:cNvPr id="23" name="タイトル 1"/>
          <p:cNvSpPr txBox="1"/>
          <p:nvPr/>
        </p:nvSpPr>
        <p:spPr>
          <a:xfrm>
            <a:off x="831053" y="70388"/>
            <a:ext cx="7867460" cy="365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800" b="1" dirty="0">
                <a:latin typeface="+mn-ea"/>
                <a:ea typeface="+mn-ea"/>
              </a:rPr>
              <a:t>教師なしニューラルネットワークによる人間の顔アニメーションの転写</a:t>
            </a:r>
          </a:p>
        </p:txBody>
      </p:sp>
      <p:sp>
        <p:nvSpPr>
          <p:cNvPr id="24" name="タイトル 1"/>
          <p:cNvSpPr txBox="1"/>
          <p:nvPr/>
        </p:nvSpPr>
        <p:spPr>
          <a:xfrm>
            <a:off x="1819069" y="281707"/>
            <a:ext cx="6488349" cy="471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i="1" dirty="0">
                <a:solidFill>
                  <a:srgbClr val="000000"/>
                </a:solidFill>
                <a:latin typeface="+mn-ea"/>
              </a:rPr>
              <a:t>Human Facial Animation Retargeting by Unsupervised Neural Network </a:t>
            </a:r>
            <a:endParaRPr lang="ja-JP" altLang="en-US" sz="1400" b="1" i="1" dirty="0"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59466" y="430149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ja-JP" sz="1600" dirty="0">
                <a:sym typeface="+mn-ea"/>
              </a:rPr>
              <a:t>上は</a:t>
            </a:r>
            <a:r>
              <a:rPr sz="1600" dirty="0"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ニューラルネット</a:t>
            </a:r>
            <a:r>
              <a:rPr lang="ja-JP" altLang="en-US" sz="1600" dirty="0">
                <a:sym typeface="+mn-ea"/>
              </a:rPr>
              <a:t>を使う転写の結果</a:t>
            </a:r>
            <a:endParaRPr lang="ja-JP" altLang="ja-JP" sz="1600" dirty="0">
              <a:sym typeface="+mn-ea"/>
            </a:endParaRPr>
          </a:p>
          <a:p>
            <a:pPr algn="l"/>
            <a:r>
              <a:rPr lang="ja-JP" altLang="ja-JP" sz="1600" dirty="0">
                <a:sym typeface="+mn-ea"/>
              </a:rPr>
              <a:t>下は対応のあるデータの制作</a:t>
            </a:r>
            <a:r>
              <a:rPr lang="en-US" altLang="zh-CN" sz="1600">
                <a:sym typeface="+mn-ea"/>
              </a:rPr>
              <a:t>[Zhang et al.] 2020]</a:t>
            </a:r>
            <a:endParaRPr lang="en-US" altLang="zh-CN" sz="1600"/>
          </a:p>
          <a:p>
            <a:pPr algn="l"/>
            <a:endParaRPr lang="ja-JP" altLang="ja-JP" sz="1600" dirty="0">
              <a:sym typeface="+mn-ea"/>
            </a:endParaRPr>
          </a:p>
        </p:txBody>
      </p:sp>
      <p:pic>
        <p:nvPicPr>
          <p:cNvPr id="6" name="图片 5" descr="SkeletonAwar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220" y="4887595"/>
            <a:ext cx="6605905" cy="14344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67400" y="6421120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ja-JP" sz="1600" dirty="0">
                <a:sym typeface="+mn-ea"/>
              </a:rPr>
              <a:t>Skeleton-aware network</a:t>
            </a:r>
            <a:r>
              <a:rPr lang="en-US" altLang="zh-CN" sz="1600">
                <a:sym typeface="+mn-ea"/>
              </a:rPr>
              <a:t>[Aberman,et al. 2020]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608971" y="872490"/>
            <a:ext cx="4214495" cy="1791335"/>
          </a:xfrm>
          <a:prstGeom prst="rect">
            <a:avLst/>
          </a:prstGeom>
        </p:spPr>
      </p:pic>
      <p:sp>
        <p:nvSpPr>
          <p:cNvPr id="4" name="正方形/長方形 6"/>
          <p:cNvSpPr/>
          <p:nvPr>
            <p:custDataLst>
              <p:tags r:id="rId3"/>
            </p:custDataLst>
          </p:nvPr>
        </p:nvSpPr>
        <p:spPr>
          <a:xfrm>
            <a:off x="718185" y="1701165"/>
            <a:ext cx="5434330" cy="31864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ニューラルネットを用いる既存手法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sz="2400" b="1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トレーニング用と同じ表情を</a:t>
            </a:r>
            <a:r>
              <a:rPr lang="ja-JP" altLang="en-US" sz="2400" b="1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　</a:t>
            </a:r>
            <a:r>
              <a:rPr sz="2400" b="1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しているデータ計測が必要</a:t>
            </a:r>
            <a:endParaRPr sz="2400" b="1" dirty="0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pPr lvl="1" indent="457200">
              <a:buFont typeface="Arial" panose="020B0604020202020204" pitchFamily="34" charset="0"/>
              <a:buNone/>
            </a:pPr>
            <a:r>
              <a:rPr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→手間と費用が増大</a:t>
            </a:r>
          </a:p>
        </p:txBody>
      </p:sp>
      <p:sp>
        <p:nvSpPr>
          <p:cNvPr id="5" name="正方形/長方形 6"/>
          <p:cNvSpPr/>
          <p:nvPr>
            <p:custDataLst>
              <p:tags r:id="rId4"/>
            </p:custDataLst>
          </p:nvPr>
        </p:nvSpPr>
        <p:spPr>
          <a:xfrm>
            <a:off x="718185" y="4126230"/>
            <a:ext cx="5434330" cy="31864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sz="2400" b="1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骨格構造が違うキャラクタ間での</a:t>
            </a:r>
            <a:r>
              <a:rPr lang="ja-JP" altLang="en-US" sz="2400" b="1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　</a:t>
            </a:r>
            <a:r>
              <a:rPr sz="2400" b="1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全身</a:t>
            </a:r>
            <a:r>
              <a:rPr lang="ja-JP" altLang="en-US" sz="2400" b="1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モーション</a:t>
            </a:r>
            <a:r>
              <a:rPr sz="2400" b="1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のリターゲティング</a:t>
            </a:r>
            <a:endParaRPr sz="2400" b="1" dirty="0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　</a:t>
            </a:r>
            <a:r>
              <a:rPr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→本研究に応用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59"/>
          <p:cNvSpPr/>
          <p:nvPr/>
        </p:nvSpPr>
        <p:spPr>
          <a:xfrm>
            <a:off x="0" y="-16498"/>
            <a:ext cx="12192000" cy="8183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タイトル 1"/>
          <p:cNvSpPr txBox="1"/>
          <p:nvPr/>
        </p:nvSpPr>
        <p:spPr>
          <a:xfrm>
            <a:off x="9264703" y="484783"/>
            <a:ext cx="2027778" cy="311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ja-JP" sz="1600" dirty="0">
                <a:latin typeface="+mn-ea"/>
                <a:ea typeface="+mn-ea"/>
              </a:rPr>
              <a:t>22864620   </a:t>
            </a:r>
            <a:r>
              <a:rPr lang="ja-JP" altLang="en-US" sz="1600" dirty="0">
                <a:latin typeface="+mn-ea"/>
                <a:ea typeface="+mn-ea"/>
              </a:rPr>
              <a:t>竇 宇豪</a:t>
            </a:r>
          </a:p>
        </p:txBody>
      </p:sp>
      <p:sp>
        <p:nvSpPr>
          <p:cNvPr id="11" name="タイトル 1"/>
          <p:cNvSpPr txBox="1"/>
          <p:nvPr/>
        </p:nvSpPr>
        <p:spPr>
          <a:xfrm>
            <a:off x="8488935" y="-124660"/>
            <a:ext cx="3474465" cy="55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" b="1" dirty="0">
                <a:latin typeface="+mn-ea"/>
                <a:ea typeface="+mn-ea"/>
              </a:rPr>
              <a:t>ソフトウェアデザインスタジオ</a:t>
            </a:r>
          </a:p>
        </p:txBody>
      </p:sp>
      <p:sp>
        <p:nvSpPr>
          <p:cNvPr id="13" name="正方形/長方形 259"/>
          <p:cNvSpPr/>
          <p:nvPr/>
        </p:nvSpPr>
        <p:spPr>
          <a:xfrm>
            <a:off x="1142455" y="1084460"/>
            <a:ext cx="1563673" cy="47189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42455" y="1107050"/>
            <a:ext cx="1563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</a:rPr>
              <a:t>提案手法</a:t>
            </a:r>
          </a:p>
        </p:txBody>
      </p:sp>
      <p:sp>
        <p:nvSpPr>
          <p:cNvPr id="4" name="正方形/長方形 6"/>
          <p:cNvSpPr/>
          <p:nvPr/>
        </p:nvSpPr>
        <p:spPr>
          <a:xfrm>
            <a:off x="1116876" y="1764092"/>
            <a:ext cx="955112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kumimoji="1" lang="en-US" altLang="ja-JP" sz="2000" dirty="0"/>
          </a:p>
          <a:p>
            <a:endParaRPr kumimoji="1" lang="ja-JP" altLang="en-US" sz="2000" dirty="0"/>
          </a:p>
        </p:txBody>
      </p:sp>
      <p:sp>
        <p:nvSpPr>
          <p:cNvPr id="2" name="AutoShape 2" descr="GAtoB.png"/>
          <p:cNvSpPr>
            <a:spLocks noChangeAspect="1" noChangeArrowheads="1"/>
          </p:cNvSpPr>
          <p:nvPr/>
        </p:nvSpPr>
        <p:spPr bwMode="auto">
          <a:xfrm>
            <a:off x="8402480" y="3685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ja-JP" altLang="en-US"/>
          </a:p>
        </p:txBody>
      </p:sp>
      <p:sp>
        <p:nvSpPr>
          <p:cNvPr id="23" name="タイトル 1"/>
          <p:cNvSpPr txBox="1"/>
          <p:nvPr/>
        </p:nvSpPr>
        <p:spPr>
          <a:xfrm>
            <a:off x="831053" y="70388"/>
            <a:ext cx="7867460" cy="365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800" b="1" dirty="0">
                <a:latin typeface="+mn-ea"/>
                <a:ea typeface="+mn-ea"/>
              </a:rPr>
              <a:t>教師なしニューラルネットワークによる人間の顔アニメーションの転写</a:t>
            </a:r>
          </a:p>
        </p:txBody>
      </p:sp>
      <p:sp>
        <p:nvSpPr>
          <p:cNvPr id="24" name="タイトル 1"/>
          <p:cNvSpPr txBox="1"/>
          <p:nvPr/>
        </p:nvSpPr>
        <p:spPr>
          <a:xfrm>
            <a:off x="1819069" y="281707"/>
            <a:ext cx="6488349" cy="471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i="1" dirty="0">
                <a:solidFill>
                  <a:srgbClr val="000000"/>
                </a:solidFill>
                <a:latin typeface="+mn-ea"/>
              </a:rPr>
              <a:t>Human Facial Animation Retargeting by Unsupervised Neural Network </a:t>
            </a:r>
            <a:endParaRPr lang="ja-JP" altLang="en-US" sz="1400" b="1" i="1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2365" y="178943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2800" b="1" dirty="0">
                <a:sym typeface="+mn-ea"/>
              </a:rPr>
              <a:t>ネットワークの構造</a:t>
            </a:r>
          </a:p>
        </p:txBody>
      </p:sp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40141" y="2030808"/>
            <a:ext cx="2468880" cy="2712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796928" y="3424236"/>
            <a:ext cx="2499360" cy="274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90306" y="4638753"/>
            <a:ext cx="24618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zh-CN" sz="2000" b="1"/>
              <a:t>キャラクター</a:t>
            </a:r>
            <a:r>
              <a:rPr lang="en-US" altLang="ja-JP" sz="2000" b="1"/>
              <a:t>A</a:t>
            </a:r>
          </a:p>
          <a:p>
            <a:pPr algn="ctr"/>
            <a:r>
              <a:rPr lang="ja-JP" altLang="en-US" sz="2000" b="1"/>
              <a:t>ソースモデル</a:t>
            </a:r>
            <a:endParaRPr lang="en-US" altLang="ja-JP" sz="2000" b="1"/>
          </a:p>
          <a:p>
            <a:pPr algn="ctr"/>
            <a:endParaRPr lang="en-US" altLang="ja-JP" sz="2000" b="1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9915673" y="6048056"/>
            <a:ext cx="2362835" cy="1428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ja-JP" altLang="zh-CN" sz="2000" b="1"/>
              <a:t>キャラクター</a:t>
            </a:r>
            <a:r>
              <a:rPr lang="en-US" altLang="ja-JP" sz="2000" b="1"/>
              <a:t>B</a:t>
            </a:r>
          </a:p>
          <a:p>
            <a:pPr algn="ctr"/>
            <a:r>
              <a:rPr lang="en-US" altLang="ja-JP" sz="2000" b="1"/>
              <a:t>ターゲット</a:t>
            </a:r>
            <a:r>
              <a:rPr lang="ja-JP" altLang="en-US" sz="2000" b="1"/>
              <a:t>モデル</a:t>
            </a:r>
            <a:endParaRPr lang="en-US" altLang="ja-JP" sz="2000" b="1"/>
          </a:p>
          <a:p>
            <a:pPr algn="ctr"/>
            <a:endParaRPr lang="en-US" altLang="ja-JP" sz="2000" b="1">
              <a:sym typeface="+mn-ea"/>
            </a:endParaRPr>
          </a:p>
        </p:txBody>
      </p:sp>
      <p:pic>
        <p:nvPicPr>
          <p:cNvPr id="7" name="图片 6" descr="networkoverview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0246" y="2526414"/>
            <a:ext cx="5504815" cy="328803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3144965" y="6195329"/>
            <a:ext cx="5034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AutoencoderとGAN</a:t>
            </a:r>
            <a:r>
              <a:rPr lang="ja-JP" sz="24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の</a:t>
            </a:r>
            <a:r>
              <a:rPr sz="2400" b="1" dirty="0" err="1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組み合わせ</a:t>
            </a:r>
            <a:endParaRPr sz="2400" b="1" dirty="0">
              <a:latin typeface="游ゴシック" panose="020B0400000000000000" pitchFamily="50" charset="-128"/>
              <a:ea typeface="游ゴシック" panose="020B0400000000000000" pitchFamily="50" charset="-128"/>
              <a:cs typeface="游ゴシック" panose="020B0400000000000000" pitchFamily="50" charset="-128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7758528" y="4117233"/>
            <a:ext cx="2177757" cy="41133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3354511" y="2516889"/>
            <a:ext cx="4406265" cy="151066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>
            <p:custDataLst>
              <p:tags r:id="rId5"/>
            </p:custDataLst>
          </p:nvPr>
        </p:nvSpPr>
        <p:spPr>
          <a:xfrm>
            <a:off x="3354511" y="4281554"/>
            <a:ext cx="4406265" cy="158813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>
            <p:custDataLst>
              <p:tags r:id="rId6"/>
            </p:custDataLst>
          </p:nvPr>
        </p:nvSpPr>
        <p:spPr>
          <a:xfrm rot="19140000">
            <a:off x="7282621" y="1973964"/>
            <a:ext cx="1209040" cy="5270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7074325" y="1080643"/>
            <a:ext cx="29469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Autoencoder</a:t>
            </a:r>
            <a:r>
              <a:rPr 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を</a:t>
            </a:r>
            <a:r>
              <a:rPr lang="en-US" altLang="ja-JP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GAN</a:t>
            </a:r>
            <a:r>
              <a:rPr lang="ja-JP" altLang="en-US" sz="2000" b="1" dirty="0">
                <a:latin typeface="游ゴシック" panose="020B0400000000000000" pitchFamily="50" charset="-128"/>
                <a:ea typeface="游ゴシック" panose="020B0400000000000000" pitchFamily="50" charset="-128"/>
                <a:cs typeface="游ゴシック" panose="020B0400000000000000" pitchFamily="50" charset="-128"/>
              </a:rPr>
              <a:t>の生成器にする</a:t>
            </a:r>
          </a:p>
        </p:txBody>
      </p:sp>
      <p:sp>
        <p:nvSpPr>
          <p:cNvPr id="3" name="右箭头 15"/>
          <p:cNvSpPr/>
          <p:nvPr/>
        </p:nvSpPr>
        <p:spPr>
          <a:xfrm>
            <a:off x="2376615" y="3059648"/>
            <a:ext cx="768350" cy="5270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59"/>
          <p:cNvSpPr/>
          <p:nvPr/>
        </p:nvSpPr>
        <p:spPr>
          <a:xfrm>
            <a:off x="0" y="-16498"/>
            <a:ext cx="12192000" cy="8183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タイトル 1"/>
          <p:cNvSpPr txBox="1"/>
          <p:nvPr/>
        </p:nvSpPr>
        <p:spPr>
          <a:xfrm>
            <a:off x="9264703" y="484783"/>
            <a:ext cx="2027778" cy="311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ja-JP" sz="1600" dirty="0">
                <a:latin typeface="+mn-ea"/>
                <a:ea typeface="+mn-ea"/>
              </a:rPr>
              <a:t>22864620   </a:t>
            </a:r>
            <a:r>
              <a:rPr lang="ja-JP" altLang="en-US" sz="1600" dirty="0">
                <a:latin typeface="+mn-ea"/>
                <a:ea typeface="+mn-ea"/>
              </a:rPr>
              <a:t>竇 宇豪</a:t>
            </a:r>
          </a:p>
        </p:txBody>
      </p:sp>
      <p:sp>
        <p:nvSpPr>
          <p:cNvPr id="11" name="タイトル 1"/>
          <p:cNvSpPr txBox="1"/>
          <p:nvPr/>
        </p:nvSpPr>
        <p:spPr>
          <a:xfrm>
            <a:off x="8488935" y="-124660"/>
            <a:ext cx="3474465" cy="55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" b="1" dirty="0">
                <a:latin typeface="+mn-ea"/>
                <a:ea typeface="+mn-ea"/>
              </a:rPr>
              <a:t>ソフトウェアデザインスタジオ</a:t>
            </a:r>
          </a:p>
        </p:txBody>
      </p:sp>
      <p:sp>
        <p:nvSpPr>
          <p:cNvPr id="13" name="正方形/長方形 259"/>
          <p:cNvSpPr/>
          <p:nvPr/>
        </p:nvSpPr>
        <p:spPr>
          <a:xfrm>
            <a:off x="1142455" y="1084460"/>
            <a:ext cx="1563673" cy="47189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42455" y="1107050"/>
            <a:ext cx="1563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</a:rPr>
              <a:t>提案手法</a:t>
            </a:r>
          </a:p>
        </p:txBody>
      </p:sp>
      <p:sp>
        <p:nvSpPr>
          <p:cNvPr id="4" name="正方形/長方形 6"/>
          <p:cNvSpPr/>
          <p:nvPr/>
        </p:nvSpPr>
        <p:spPr>
          <a:xfrm>
            <a:off x="1116876" y="1764092"/>
            <a:ext cx="955112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kumimoji="1" lang="en-US" altLang="ja-JP" sz="2000" dirty="0"/>
          </a:p>
          <a:p>
            <a:endParaRPr kumimoji="1" lang="ja-JP" altLang="en-US" sz="2000" dirty="0"/>
          </a:p>
        </p:txBody>
      </p:sp>
      <p:sp>
        <p:nvSpPr>
          <p:cNvPr id="2" name="AutoShape 2" descr="GAtoB.png"/>
          <p:cNvSpPr>
            <a:spLocks noChangeAspect="1" noChangeArrowheads="1"/>
          </p:cNvSpPr>
          <p:nvPr/>
        </p:nvSpPr>
        <p:spPr bwMode="auto">
          <a:xfrm>
            <a:off x="5943600" y="344513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ja-JP" altLang="en-US"/>
          </a:p>
        </p:txBody>
      </p:sp>
      <p:sp>
        <p:nvSpPr>
          <p:cNvPr id="23" name="タイトル 1"/>
          <p:cNvSpPr txBox="1"/>
          <p:nvPr/>
        </p:nvSpPr>
        <p:spPr>
          <a:xfrm>
            <a:off x="831053" y="70388"/>
            <a:ext cx="7867460" cy="365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800" b="1" dirty="0">
                <a:latin typeface="+mn-ea"/>
                <a:ea typeface="+mn-ea"/>
              </a:rPr>
              <a:t>教師なしニューラルネットワークによる人間の顔アニメーションの転写</a:t>
            </a:r>
          </a:p>
        </p:txBody>
      </p:sp>
      <p:sp>
        <p:nvSpPr>
          <p:cNvPr id="24" name="タイトル 1"/>
          <p:cNvSpPr txBox="1"/>
          <p:nvPr/>
        </p:nvSpPr>
        <p:spPr>
          <a:xfrm>
            <a:off x="1819069" y="281707"/>
            <a:ext cx="6488349" cy="471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i="1" dirty="0">
                <a:solidFill>
                  <a:srgbClr val="000000"/>
                </a:solidFill>
                <a:latin typeface="+mn-ea"/>
              </a:rPr>
              <a:t>Human Facial Animation Retargeting by Unsupervised Neural Network </a:t>
            </a:r>
            <a:endParaRPr lang="ja-JP" altLang="en-US" sz="1400" b="1" i="1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2365" y="165452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2800" b="1" dirty="0">
                <a:sym typeface="+mn-ea"/>
              </a:rPr>
              <a:t>ランドマーク</a:t>
            </a:r>
          </a:p>
        </p:txBody>
      </p:sp>
      <p:pic>
        <p:nvPicPr>
          <p:cNvPr id="7" name="图片 6" descr="PoolingOvervie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5700" y="3850005"/>
            <a:ext cx="8021320" cy="2196465"/>
          </a:xfrm>
          <a:prstGeom prst="rect">
            <a:avLst/>
          </a:prstGeom>
        </p:spPr>
      </p:pic>
      <p:pic>
        <p:nvPicPr>
          <p:cNvPr id="8" name="图片 7" descr="Landmark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870" y="2245465"/>
            <a:ext cx="2282825" cy="2039620"/>
          </a:xfrm>
          <a:prstGeom prst="rect">
            <a:avLst/>
          </a:prstGeom>
        </p:spPr>
      </p:pic>
      <p:pic>
        <p:nvPicPr>
          <p:cNvPr id="9" name="图片 8" descr="LandmarkFrontB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870" y="4396345"/>
            <a:ext cx="2269490" cy="2021840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5007610" y="5481955"/>
            <a:ext cx="360000" cy="360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>
            <p:custDataLst>
              <p:tags r:id="rId1"/>
            </p:custDataLst>
          </p:nvPr>
        </p:nvSpPr>
        <p:spPr>
          <a:xfrm>
            <a:off x="4909820" y="4000500"/>
            <a:ext cx="360000" cy="360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>
            <p:custDataLst>
              <p:tags r:id="rId2"/>
            </p:custDataLst>
          </p:nvPr>
        </p:nvSpPr>
        <p:spPr>
          <a:xfrm>
            <a:off x="5202555" y="4741545"/>
            <a:ext cx="360000" cy="360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>
            <p:custDataLst>
              <p:tags r:id="rId3"/>
            </p:custDataLst>
          </p:nvPr>
        </p:nvSpPr>
        <p:spPr>
          <a:xfrm>
            <a:off x="5888355" y="4499610"/>
            <a:ext cx="360000" cy="360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>
            <p:custDataLst>
              <p:tags r:id="rId4"/>
            </p:custDataLst>
          </p:nvPr>
        </p:nvSpPr>
        <p:spPr>
          <a:xfrm>
            <a:off x="6024880" y="6154420"/>
            <a:ext cx="360000" cy="360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496685" y="61569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zh-CN" dirty="0"/>
              <a:t>：</a:t>
            </a:r>
            <a:r>
              <a:rPr lang="ja-JP" altLang="zh-CN" b="1" dirty="0"/>
              <a:t>ランドマークノード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391025" y="1673860"/>
            <a:ext cx="62769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zh-CN" sz="2400" b="1" dirty="0"/>
              <a:t>構造が違うモデルを共通のランドマークによって簡略化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ja-JP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zh-CN" sz="2400" b="1" dirty="0"/>
              <a:t>同じ構造を用いて転写を実現</a:t>
            </a:r>
          </a:p>
        </p:txBody>
      </p:sp>
      <p:sp>
        <p:nvSpPr>
          <p:cNvPr id="3" name="文本框 25"/>
          <p:cNvSpPr txBox="1"/>
          <p:nvPr/>
        </p:nvSpPr>
        <p:spPr>
          <a:xfrm>
            <a:off x="467510" y="6471844"/>
            <a:ext cx="30775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/>
              <a:t>黒い点：ランドマーク</a:t>
            </a:r>
            <a:endParaRPr lang="ja-JP" altLang="zh-CN" b="1" dirty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59"/>
          <p:cNvSpPr/>
          <p:nvPr/>
        </p:nvSpPr>
        <p:spPr>
          <a:xfrm>
            <a:off x="0" y="-16498"/>
            <a:ext cx="12192000" cy="8183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タイトル 1"/>
          <p:cNvSpPr txBox="1"/>
          <p:nvPr/>
        </p:nvSpPr>
        <p:spPr>
          <a:xfrm>
            <a:off x="9264703" y="484783"/>
            <a:ext cx="2027778" cy="311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ja-JP" sz="1600" dirty="0">
                <a:latin typeface="+mn-ea"/>
                <a:ea typeface="+mn-ea"/>
              </a:rPr>
              <a:t>22864620   </a:t>
            </a:r>
            <a:r>
              <a:rPr lang="ja-JP" altLang="en-US" sz="1600" dirty="0">
                <a:latin typeface="+mn-ea"/>
                <a:ea typeface="+mn-ea"/>
              </a:rPr>
              <a:t>竇 宇豪</a:t>
            </a:r>
          </a:p>
        </p:txBody>
      </p:sp>
      <p:sp>
        <p:nvSpPr>
          <p:cNvPr id="11" name="タイトル 1"/>
          <p:cNvSpPr txBox="1"/>
          <p:nvPr/>
        </p:nvSpPr>
        <p:spPr>
          <a:xfrm>
            <a:off x="8488935" y="-124660"/>
            <a:ext cx="3474465" cy="55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" b="1" dirty="0">
                <a:latin typeface="+mn-ea"/>
                <a:ea typeface="+mn-ea"/>
              </a:rPr>
              <a:t>ソフトウェアデザインスタジオ</a:t>
            </a:r>
          </a:p>
        </p:txBody>
      </p:sp>
      <p:sp>
        <p:nvSpPr>
          <p:cNvPr id="13" name="正方形/長方形 259"/>
          <p:cNvSpPr/>
          <p:nvPr/>
        </p:nvSpPr>
        <p:spPr>
          <a:xfrm>
            <a:off x="1142455" y="1084460"/>
            <a:ext cx="1563673" cy="47189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42455" y="1107050"/>
            <a:ext cx="1563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</a:rPr>
              <a:t>提案手法</a:t>
            </a:r>
          </a:p>
        </p:txBody>
      </p:sp>
      <p:sp>
        <p:nvSpPr>
          <p:cNvPr id="4" name="正方形/長方形 6"/>
          <p:cNvSpPr/>
          <p:nvPr/>
        </p:nvSpPr>
        <p:spPr>
          <a:xfrm>
            <a:off x="1116876" y="1764092"/>
            <a:ext cx="955112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kumimoji="1" lang="en-US" altLang="ja-JP" sz="2000" dirty="0"/>
          </a:p>
          <a:p>
            <a:endParaRPr kumimoji="1" lang="ja-JP" altLang="en-US" sz="2000" dirty="0"/>
          </a:p>
        </p:txBody>
      </p:sp>
      <p:sp>
        <p:nvSpPr>
          <p:cNvPr id="2" name="AutoShape 2" descr="GAtoB.png"/>
          <p:cNvSpPr>
            <a:spLocks noChangeAspect="1" noChangeArrowheads="1"/>
          </p:cNvSpPr>
          <p:nvPr/>
        </p:nvSpPr>
        <p:spPr bwMode="auto">
          <a:xfrm>
            <a:off x="5943600" y="3685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ja-JP" altLang="en-US"/>
          </a:p>
        </p:txBody>
      </p:sp>
      <p:sp>
        <p:nvSpPr>
          <p:cNvPr id="23" name="タイトル 1"/>
          <p:cNvSpPr txBox="1"/>
          <p:nvPr/>
        </p:nvSpPr>
        <p:spPr>
          <a:xfrm>
            <a:off x="831053" y="70388"/>
            <a:ext cx="7867460" cy="365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800" b="1" dirty="0">
                <a:latin typeface="+mn-ea"/>
                <a:ea typeface="+mn-ea"/>
              </a:rPr>
              <a:t>教師なしニューラルネットワークによる人間の顔アニメーションの転写</a:t>
            </a:r>
          </a:p>
        </p:txBody>
      </p:sp>
      <p:sp>
        <p:nvSpPr>
          <p:cNvPr id="24" name="タイトル 1"/>
          <p:cNvSpPr txBox="1"/>
          <p:nvPr/>
        </p:nvSpPr>
        <p:spPr>
          <a:xfrm>
            <a:off x="1819069" y="281707"/>
            <a:ext cx="6488349" cy="471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i="1" dirty="0">
                <a:solidFill>
                  <a:srgbClr val="000000"/>
                </a:solidFill>
                <a:latin typeface="+mn-ea"/>
              </a:rPr>
              <a:t>Human Facial Animation Retargeting by Unsupervised Neural Network </a:t>
            </a:r>
            <a:endParaRPr lang="ja-JP" altLang="en-US" sz="1400" b="1" i="1" dirty="0">
              <a:latin typeface="+mn-ea"/>
            </a:endParaRPr>
          </a:p>
        </p:txBody>
      </p:sp>
      <p:pic>
        <p:nvPicPr>
          <p:cNvPr id="7" name="图片 6" descr="traini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94105" y="1473835"/>
            <a:ext cx="10393142" cy="5316779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596005" y="92456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2800" b="1" dirty="0">
                <a:sym typeface="+mn-ea"/>
              </a:rPr>
              <a:t>トレーニングの段階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59"/>
          <p:cNvSpPr/>
          <p:nvPr/>
        </p:nvSpPr>
        <p:spPr>
          <a:xfrm>
            <a:off x="0" y="-16498"/>
            <a:ext cx="12192000" cy="8183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タイトル 1"/>
          <p:cNvSpPr txBox="1"/>
          <p:nvPr/>
        </p:nvSpPr>
        <p:spPr>
          <a:xfrm>
            <a:off x="9264703" y="484783"/>
            <a:ext cx="2027778" cy="311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ja-JP" sz="1600" dirty="0">
                <a:latin typeface="+mn-ea"/>
                <a:ea typeface="+mn-ea"/>
              </a:rPr>
              <a:t>22864620   </a:t>
            </a:r>
            <a:r>
              <a:rPr lang="ja-JP" altLang="en-US" sz="1600" dirty="0">
                <a:latin typeface="+mn-ea"/>
                <a:ea typeface="+mn-ea"/>
              </a:rPr>
              <a:t>竇 宇豪</a:t>
            </a:r>
          </a:p>
        </p:txBody>
      </p:sp>
      <p:sp>
        <p:nvSpPr>
          <p:cNvPr id="11" name="タイトル 1"/>
          <p:cNvSpPr txBox="1"/>
          <p:nvPr/>
        </p:nvSpPr>
        <p:spPr>
          <a:xfrm>
            <a:off x="8488935" y="-124660"/>
            <a:ext cx="3474465" cy="55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" b="1" dirty="0">
                <a:latin typeface="+mn-ea"/>
                <a:ea typeface="+mn-ea"/>
              </a:rPr>
              <a:t>ソフトウェアデザインスタジオ</a:t>
            </a:r>
          </a:p>
        </p:txBody>
      </p:sp>
      <p:sp>
        <p:nvSpPr>
          <p:cNvPr id="13" name="正方形/長方形 259"/>
          <p:cNvSpPr/>
          <p:nvPr/>
        </p:nvSpPr>
        <p:spPr>
          <a:xfrm>
            <a:off x="1142455" y="1084460"/>
            <a:ext cx="1563673" cy="47189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42455" y="1107050"/>
            <a:ext cx="1563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</a:rPr>
              <a:t>提案手法</a:t>
            </a:r>
          </a:p>
        </p:txBody>
      </p:sp>
      <p:sp>
        <p:nvSpPr>
          <p:cNvPr id="4" name="正方形/長方形 6"/>
          <p:cNvSpPr/>
          <p:nvPr/>
        </p:nvSpPr>
        <p:spPr>
          <a:xfrm>
            <a:off x="1116876" y="1764092"/>
            <a:ext cx="955112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kumimoji="1" lang="en-US" altLang="ja-JP" sz="2000" dirty="0"/>
          </a:p>
          <a:p>
            <a:endParaRPr kumimoji="1" lang="ja-JP" altLang="en-US" sz="2000" dirty="0"/>
          </a:p>
        </p:txBody>
      </p:sp>
      <p:sp>
        <p:nvSpPr>
          <p:cNvPr id="2" name="AutoShape 2" descr="GAtoB.png"/>
          <p:cNvSpPr>
            <a:spLocks noChangeAspect="1" noChangeArrowheads="1"/>
          </p:cNvSpPr>
          <p:nvPr/>
        </p:nvSpPr>
        <p:spPr bwMode="auto">
          <a:xfrm>
            <a:off x="5943600" y="3685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ja-JP" altLang="en-US"/>
          </a:p>
        </p:txBody>
      </p:sp>
      <p:sp>
        <p:nvSpPr>
          <p:cNvPr id="23" name="タイトル 1"/>
          <p:cNvSpPr txBox="1"/>
          <p:nvPr/>
        </p:nvSpPr>
        <p:spPr>
          <a:xfrm>
            <a:off x="831053" y="70388"/>
            <a:ext cx="7867460" cy="365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800" b="1" dirty="0">
                <a:latin typeface="+mn-ea"/>
                <a:ea typeface="+mn-ea"/>
              </a:rPr>
              <a:t>教師なしニューラルネットワークによる人間の顔アニメーションの転写</a:t>
            </a:r>
          </a:p>
        </p:txBody>
      </p:sp>
      <p:sp>
        <p:nvSpPr>
          <p:cNvPr id="24" name="タイトル 1"/>
          <p:cNvSpPr txBox="1"/>
          <p:nvPr/>
        </p:nvSpPr>
        <p:spPr>
          <a:xfrm>
            <a:off x="1819069" y="281707"/>
            <a:ext cx="6488349" cy="471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b="1" i="1" dirty="0">
                <a:solidFill>
                  <a:srgbClr val="000000"/>
                </a:solidFill>
                <a:latin typeface="+mn-ea"/>
              </a:rPr>
              <a:t>Human Facial Animation Retargeting by Unsupervised Neural Network </a:t>
            </a:r>
            <a:endParaRPr lang="ja-JP" altLang="en-US" sz="1400" b="1" i="1" dirty="0">
              <a:latin typeface="+mn-ea"/>
            </a:endParaRPr>
          </a:p>
        </p:txBody>
      </p:sp>
      <p:pic>
        <p:nvPicPr>
          <p:cNvPr id="9" name="图片 8" descr="testi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19505" y="1469390"/>
            <a:ext cx="8645525" cy="535813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3596005" y="92456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2800" b="1" dirty="0">
                <a:sym typeface="+mn-ea"/>
              </a:rPr>
              <a:t>テストの段階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mEzNDFmOWQ3MmExMDQ4ZTI0MDE0YmU5OTJjOWU2Nj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77*240"/>
  <p:tag name="TABLE_ENDDRAG_RECT" val="450*258*477*24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TM03090434[[fn=木版活字]]</Template>
  <TotalTime>0</TotalTime>
  <Words>2172</Words>
  <Application>Microsoft Macintosh PowerPoint</Application>
  <PresentationFormat>ワイド画面</PresentationFormat>
  <Paragraphs>295</Paragraphs>
  <Slides>20</Slides>
  <Notes>20</Notes>
  <HiddenSlides>1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5" baseType="lpstr">
      <vt:lpstr>Calibri</vt:lpstr>
      <vt:lpstr>游ゴシック</vt:lpstr>
      <vt:lpstr>Calibri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Yuhao Dou</dc:creator>
  <cp:lastModifiedBy>Tomohiko Mukai</cp:lastModifiedBy>
  <cp:revision>278</cp:revision>
  <dcterms:created xsi:type="dcterms:W3CDTF">2019-06-12T12:20:00Z</dcterms:created>
  <dcterms:modified xsi:type="dcterms:W3CDTF">2024-01-30T12:10:29Z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0696261A7E9F4E49BF9D0987B5D4C7F6_12</vt:lpwstr>
  </property>
  <property fmtid="{D5CDD505-2E9C-101B-9397-08002B2CF9AE}" pid="3" name="KSOProductBuildVer">
    <vt:lpwstr>2052-12.1.0.16120</vt:lpwstr>
  </property>
</Properties>
</file>